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356" r:id="rId3"/>
    <p:sldId id="340" r:id="rId4"/>
    <p:sldId id="419" r:id="rId5"/>
    <p:sldId id="406" r:id="rId6"/>
    <p:sldId id="418" r:id="rId7"/>
    <p:sldId id="268" r:id="rId8"/>
    <p:sldId id="339" r:id="rId9"/>
    <p:sldId id="362" r:id="rId10"/>
    <p:sldId id="352" r:id="rId11"/>
    <p:sldId id="411" r:id="rId12"/>
    <p:sldId id="413" r:id="rId13"/>
    <p:sldId id="284" r:id="rId14"/>
    <p:sldId id="297" r:id="rId15"/>
    <p:sldId id="373" r:id="rId16"/>
    <p:sldId id="414" r:id="rId17"/>
    <p:sldId id="415" r:id="rId18"/>
    <p:sldId id="416" r:id="rId19"/>
    <p:sldId id="417" r:id="rId20"/>
    <p:sldId id="380" r:id="rId21"/>
    <p:sldId id="375" r:id="rId22"/>
    <p:sldId id="386" r:id="rId23"/>
    <p:sldId id="404" r:id="rId24"/>
    <p:sldId id="396" r:id="rId25"/>
    <p:sldId id="405" r:id="rId26"/>
    <p:sldId id="372" r:id="rId27"/>
  </p:sldIdLst>
  <p:sldSz cx="9144000" cy="6858000" type="screen4x3"/>
  <p:notesSz cx="6797675" cy="987425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5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Dobinson" initials="LD" lastIdx="1" clrIdx="0">
    <p:extLst>
      <p:ext uri="{19B8F6BF-5375-455C-9EA6-DF929625EA0E}">
        <p15:presenceInfo xmlns:p15="http://schemas.microsoft.com/office/powerpoint/2012/main" userId="S-1-5-21-1975116412-1890355937-599114201-110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5E7"/>
    <a:srgbClr val="A4B1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67" d="100"/>
          <a:sy n="67" d="100"/>
        </p:scale>
        <p:origin x="1260" y="56"/>
      </p:cViewPr>
      <p:guideLst>
        <p:guide orient="horz" pos="2358"/>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DFFA2F73-0EB7-4D45-A737-F8A8AA995DDA}" type="datetimeFigureOut">
              <a:rPr lang="en-US" altLang="en-US"/>
              <a:pPr>
                <a:defRPr/>
              </a:pPr>
              <a:t>4/18/2017</a:t>
            </a:fld>
            <a:endParaRPr lang="en-US" altLang="en-US"/>
          </a:p>
        </p:txBody>
      </p:sp>
      <p:sp>
        <p:nvSpPr>
          <p:cNvPr id="13316"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861EA65-C4F4-4916-9152-7BE582CB3B68}" type="slidenum">
              <a:rPr lang="en-US" altLang="en-US"/>
              <a:pPr>
                <a:defRPr/>
              </a:pPr>
              <a:t>‹#›</a:t>
            </a:fld>
            <a:endParaRPr lang="en-US" altLang="en-US"/>
          </a:p>
        </p:txBody>
      </p:sp>
    </p:spTree>
    <p:extLst>
      <p:ext uri="{BB962C8B-B14F-4D97-AF65-F5344CB8AC3E}">
        <p14:creationId xmlns:p14="http://schemas.microsoft.com/office/powerpoint/2010/main" val="3800823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6262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DWS</a:t>
            </a:r>
            <a:r>
              <a:rPr lang="en-US" altLang="en-US" baseline="0" dirty="0" smtClean="0">
                <a:ea typeface="ＭＳ Ｐゴシック" pitchFamily="34" charset="-128"/>
              </a:rPr>
              <a:t> areas obtained from JM at Cradock office – divided up into </a:t>
            </a:r>
            <a:r>
              <a:rPr lang="en-US" altLang="en-US" baseline="0" dirty="0" err="1" smtClean="0">
                <a:ea typeface="ＭＳ Ｐゴシック" pitchFamily="34" charset="-128"/>
              </a:rPr>
              <a:t>quats</a:t>
            </a:r>
            <a:r>
              <a:rPr lang="en-US" altLang="en-US" baseline="0" dirty="0" smtClean="0">
                <a:ea typeface="ＭＳ Ｐゴシック" pitchFamily="34" charset="-128"/>
              </a:rPr>
              <a:t> using the shapefiles provided.</a:t>
            </a:r>
            <a:endParaRPr lang="en-US" altLang="en-US" dirty="0" smtClean="0">
              <a:ea typeface="ＭＳ Ｐゴシック" pitchFamily="34" charset="-128"/>
            </a:endParaRPr>
          </a:p>
        </p:txBody>
      </p:sp>
    </p:spTree>
    <p:extLst>
      <p:ext uri="{BB962C8B-B14F-4D97-AF65-F5344CB8AC3E}">
        <p14:creationId xmlns:p14="http://schemas.microsoft.com/office/powerpoint/2010/main" val="1771718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84DEEF8-23E2-40DF-8D54-F815B0D9497B}" type="slidenum">
              <a:rPr lang="en-GB" altLang="en-US" smtClean="0"/>
              <a:pPr>
                <a:spcBef>
                  <a:spcPct val="0"/>
                </a:spcBef>
              </a:pPr>
              <a:t>11</a:t>
            </a:fld>
            <a:endParaRPr lang="en-GB"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17403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84DEEF8-23E2-40DF-8D54-F815B0D9497B}" type="slidenum">
              <a:rPr lang="en-GB" altLang="en-US" smtClean="0"/>
              <a:pPr>
                <a:spcBef>
                  <a:spcPct val="0"/>
                </a:spcBef>
              </a:pPr>
              <a:t>12</a:t>
            </a:fld>
            <a:endParaRPr lang="en-GB"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627058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37109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7906343-3FE4-4F3C-916B-5E44F735A91C}" type="slidenum">
              <a:rPr lang="en-GB" altLang="en-US" smtClean="0"/>
              <a:pPr>
                <a:spcBef>
                  <a:spcPct val="0"/>
                </a:spcBef>
              </a:pPr>
              <a:t>21</a:t>
            </a:fld>
            <a:endParaRPr lang="en-GB"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382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B702C77-2636-4F27-8E50-CB174F0C9C9B}" type="slidenum">
              <a:rPr lang="en-GB" altLang="en-US" smtClean="0"/>
              <a:pPr eaLnBrk="1" hangingPunct="1">
                <a:spcBef>
                  <a:spcPct val="0"/>
                </a:spcBef>
              </a:pPr>
              <a:t>26</a:t>
            </a:fld>
            <a:endParaRPr lang="en-GB" alt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13272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0900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C1BAB9-9FBE-4F68-9B87-BD83DD98D8A9}" type="slidenum">
              <a:rPr lang="en-US" altLang="en-US" sz="1200" smtClean="0">
                <a:latin typeface="Calibri" panose="020F0502020204030204" pitchFamily="34" charset="0"/>
              </a:rPr>
              <a:pPr/>
              <a:t>3</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93211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231037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C1BAB9-9FBE-4F68-9B87-BD83DD98D8A9}" type="slidenum">
              <a:rPr lang="en-US" altLang="en-US" sz="1200" smtClean="0">
                <a:latin typeface="Calibri" panose="020F0502020204030204" pitchFamily="34" charset="0"/>
              </a:rPr>
              <a:pPr/>
              <a:t>5</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3601436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C1BAB9-9FBE-4F68-9B87-BD83DD98D8A9}" type="slidenum">
              <a:rPr lang="en-US" altLang="en-US" sz="1200" smtClean="0">
                <a:latin typeface="Calibri" panose="020F0502020204030204" pitchFamily="34" charset="0"/>
              </a:rPr>
              <a:pPr/>
              <a:t>6</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344163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814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BF7674-33C4-42B9-B4EE-DEA0DC61ADD9}" type="slidenum">
              <a:rPr lang="en-US" altLang="en-US" sz="1200" smtClean="0">
                <a:latin typeface="Calibri" panose="020F0502020204030204" pitchFamily="34" charset="0"/>
              </a:rPr>
              <a:pPr/>
              <a:t>8</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2675035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84DEEF8-23E2-40DF-8D54-F815B0D9497B}" type="slidenum">
              <a:rPr lang="en-GB" altLang="en-US" smtClean="0"/>
              <a:pPr>
                <a:spcBef>
                  <a:spcPct val="0"/>
                </a:spcBef>
              </a:pPr>
              <a:t>9</a:t>
            </a:fld>
            <a:endParaRPr lang="en-GB"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286103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69EE3D4E-6A44-4B5A-94C1-20FB2443EDE4}" type="datetimeFigureOut">
              <a:rPr lang="en-US" altLang="en-US"/>
              <a:pPr>
                <a:defRPr/>
              </a:pPr>
              <a:t>4/18/2017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18F8BB98-FC56-40FF-AE4C-C8DBA5ED0DC0}" type="slidenum">
              <a:rPr lang="en-US" altLang="en-US"/>
              <a:pPr>
                <a:defRPr/>
              </a:pPr>
              <a:t>‹#›</a:t>
            </a:fld>
            <a:endParaRPr lang="en-US" altLang="en-US"/>
          </a:p>
        </p:txBody>
      </p:sp>
    </p:spTree>
    <p:extLst>
      <p:ext uri="{BB962C8B-B14F-4D97-AF65-F5344CB8AC3E}">
        <p14:creationId xmlns:p14="http://schemas.microsoft.com/office/powerpoint/2010/main" val="407688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158F05D8-6856-4347-82B1-723727E1BDC4}" type="datetimeFigureOut">
              <a:rPr lang="en-US" altLang="en-US"/>
              <a:pPr>
                <a:defRPr/>
              </a:pPr>
              <a:t>4/18/2017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C81AE266-B5A2-4851-9880-F9CFD3BED731}" type="slidenum">
              <a:rPr lang="en-US" altLang="en-US"/>
              <a:pPr>
                <a:defRPr/>
              </a:pPr>
              <a:t>‹#›</a:t>
            </a:fld>
            <a:endParaRPr lang="en-US" altLang="en-US"/>
          </a:p>
        </p:txBody>
      </p:sp>
    </p:spTree>
    <p:extLst>
      <p:ext uri="{BB962C8B-B14F-4D97-AF65-F5344CB8AC3E}">
        <p14:creationId xmlns:p14="http://schemas.microsoft.com/office/powerpoint/2010/main" val="398093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29866468-4A7C-4608-93F4-B9047EEF7891}" type="datetimeFigureOut">
              <a:rPr lang="en-US" altLang="en-US"/>
              <a:pPr>
                <a:defRPr/>
              </a:pPr>
              <a:t>4/18/2017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A893CC39-C181-4645-9104-03738103FD98}" type="slidenum">
              <a:rPr lang="en-US" altLang="en-US"/>
              <a:pPr>
                <a:defRPr/>
              </a:pPr>
              <a:t>‹#›</a:t>
            </a:fld>
            <a:endParaRPr lang="en-US" altLang="en-US"/>
          </a:p>
        </p:txBody>
      </p:sp>
    </p:spTree>
    <p:extLst>
      <p:ext uri="{BB962C8B-B14F-4D97-AF65-F5344CB8AC3E}">
        <p14:creationId xmlns:p14="http://schemas.microsoft.com/office/powerpoint/2010/main" val="2220250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B">
    <p:spTree>
      <p:nvGrpSpPr>
        <p:cNvPr id="1" name=""/>
        <p:cNvGrpSpPr/>
        <p:nvPr/>
      </p:nvGrpSpPr>
      <p:grpSpPr>
        <a:xfrm>
          <a:off x="0" y="0"/>
          <a:ext cx="0" cy="0"/>
          <a:chOff x="0" y="0"/>
          <a:chExt cx="0" cy="0"/>
        </a:xfrm>
      </p:grpSpPr>
      <p:sp>
        <p:nvSpPr>
          <p:cNvPr id="4" name="Rectangle 3"/>
          <p:cNvSpPr/>
          <p:nvPr userDrawn="1"/>
        </p:nvSpPr>
        <p:spPr>
          <a:xfrm flipV="1">
            <a:off x="0" y="6781800"/>
            <a:ext cx="9144000" cy="76200"/>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Title 1"/>
          <p:cNvSpPr>
            <a:spLocks noGrp="1"/>
          </p:cNvSpPr>
          <p:nvPr>
            <p:ph type="title"/>
          </p:nvPr>
        </p:nvSpPr>
        <p:spPr>
          <a:xfrm>
            <a:off x="554190" y="227585"/>
            <a:ext cx="8035637" cy="896016"/>
          </a:xfrm>
          <a:prstGeom prst="rect">
            <a:avLst/>
          </a:prstGeom>
        </p:spPr>
        <p:txBody>
          <a:bodyPr/>
          <a:lstStyle/>
          <a:p>
            <a:r>
              <a:rPr lang="x-none" noProof="0" smtClean="0"/>
              <a:t>Click to edit Master title style</a:t>
            </a:r>
            <a:endParaRPr lang="en-GB" noProof="0" dirty="0"/>
          </a:p>
        </p:txBody>
      </p:sp>
      <p:sp>
        <p:nvSpPr>
          <p:cNvPr id="8" name="Content Placeholder 6"/>
          <p:cNvSpPr>
            <a:spLocks noGrp="1"/>
          </p:cNvSpPr>
          <p:nvPr>
            <p:ph sz="quarter" idx="13"/>
          </p:nvPr>
        </p:nvSpPr>
        <p:spPr>
          <a:xfrm>
            <a:off x="554047" y="1589743"/>
            <a:ext cx="8035925" cy="4123764"/>
          </a:xfrm>
          <a:prstGeom prst="rect">
            <a:avLst/>
          </a:prstGeo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
        <p:nvSpPr>
          <p:cNvPr id="5" name="Date Placeholder 2"/>
          <p:cNvSpPr>
            <a:spLocks noGrp="1"/>
          </p:cNvSpPr>
          <p:nvPr>
            <p:ph type="dt" sz="half" idx="14"/>
          </p:nvPr>
        </p:nvSpPr>
        <p:spPr>
          <a:xfrm>
            <a:off x="1970088" y="6515100"/>
            <a:ext cx="2270125" cy="177800"/>
          </a:xfrm>
          <a:prstGeom prst="rect">
            <a:avLst/>
          </a:prstGeom>
        </p:spPr>
        <p:txBody>
          <a:bodyPr/>
          <a:lstStyle>
            <a:lvl1pPr>
              <a:defRPr dirty="0"/>
            </a:lvl1pPr>
          </a:lstStyle>
          <a:p>
            <a:pPr>
              <a:defRPr/>
            </a:pPr>
            <a:endParaRPr lang="en-GB"/>
          </a:p>
        </p:txBody>
      </p:sp>
      <p:sp>
        <p:nvSpPr>
          <p:cNvPr id="6" name="Footer Placeholder 3"/>
          <p:cNvSpPr>
            <a:spLocks noGrp="1"/>
          </p:cNvSpPr>
          <p:nvPr>
            <p:ph type="ftr" sz="quarter" idx="15"/>
          </p:nvPr>
        </p:nvSpPr>
        <p:spPr>
          <a:xfrm>
            <a:off x="554038" y="6515100"/>
            <a:ext cx="1416050" cy="177800"/>
          </a:xfrm>
          <a:prstGeom prst="rect">
            <a:avLst/>
          </a:prstGeom>
        </p:spPr>
        <p:txBody>
          <a:bodyPr/>
          <a:lstStyle>
            <a:lvl1pPr>
              <a:defRPr dirty="0"/>
            </a:lvl1pPr>
          </a:lstStyle>
          <a:p>
            <a:pPr>
              <a:defRPr/>
            </a:pPr>
            <a:r>
              <a:rPr lang="en-GB"/>
              <a:t>© DHI</a:t>
            </a:r>
          </a:p>
        </p:txBody>
      </p:sp>
      <p:sp>
        <p:nvSpPr>
          <p:cNvPr id="7" name="Slide Number Placeholder 4"/>
          <p:cNvSpPr>
            <a:spLocks noGrp="1"/>
          </p:cNvSpPr>
          <p:nvPr>
            <p:ph type="sldNum" sz="quarter" idx="16"/>
          </p:nvPr>
        </p:nvSpPr>
        <p:spPr>
          <a:xfrm>
            <a:off x="4240213" y="6515100"/>
            <a:ext cx="515937" cy="177800"/>
          </a:xfrm>
          <a:prstGeom prst="rect">
            <a:avLst/>
          </a:prstGeom>
        </p:spPr>
        <p:txBody>
          <a:bodyPr/>
          <a:lstStyle>
            <a:lvl1pPr>
              <a:defRPr dirty="0"/>
            </a:lvl1pPr>
          </a:lstStyle>
          <a:p>
            <a:pPr>
              <a:defRPr/>
            </a:pPr>
            <a:r>
              <a:rPr lang="en-GB"/>
              <a:t>#</a:t>
            </a:r>
            <a:fld id="{FAE4896E-E9BA-4B05-8565-F0F65AEA03AE}" type="slidenum">
              <a:rPr lang="en-GB"/>
              <a:pPr>
                <a:defRPr/>
              </a:pPr>
              <a:t>‹#›</a:t>
            </a:fld>
            <a:r>
              <a:rPr lang="en-GB"/>
              <a:t>  </a:t>
            </a:r>
          </a:p>
        </p:txBody>
      </p:sp>
    </p:spTree>
    <p:extLst>
      <p:ext uri="{BB962C8B-B14F-4D97-AF65-F5344CB8AC3E}">
        <p14:creationId xmlns:p14="http://schemas.microsoft.com/office/powerpoint/2010/main" val="36189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47241B3A-AFC2-4863-B7E2-F12CD671D015}" type="datetimeFigureOut">
              <a:rPr lang="en-US" altLang="en-US"/>
              <a:pPr>
                <a:defRPr/>
              </a:pPr>
              <a:t>4/18/2017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E06B0487-C38C-4862-8F95-A1E89633557A}" type="slidenum">
              <a:rPr lang="en-US" altLang="en-US"/>
              <a:pPr>
                <a:defRPr/>
              </a:pPr>
              <a:t>‹#›</a:t>
            </a:fld>
            <a:endParaRPr lang="en-US" altLang="en-US"/>
          </a:p>
        </p:txBody>
      </p:sp>
    </p:spTree>
    <p:extLst>
      <p:ext uri="{BB962C8B-B14F-4D97-AF65-F5344CB8AC3E}">
        <p14:creationId xmlns:p14="http://schemas.microsoft.com/office/powerpoint/2010/main" val="43810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B5107396-0105-4CAE-A04D-E55097437B28}" type="datetimeFigureOut">
              <a:rPr lang="en-US" altLang="en-US"/>
              <a:pPr>
                <a:defRPr/>
              </a:pPr>
              <a:t>4/18/2017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3E749F07-780A-417F-9C1D-0096D181D26F}" type="slidenum">
              <a:rPr lang="en-US" altLang="en-US"/>
              <a:pPr>
                <a:defRPr/>
              </a:pPr>
              <a:t>‹#›</a:t>
            </a:fld>
            <a:endParaRPr lang="en-US" altLang="en-US"/>
          </a:p>
        </p:txBody>
      </p:sp>
    </p:spTree>
    <p:extLst>
      <p:ext uri="{BB962C8B-B14F-4D97-AF65-F5344CB8AC3E}">
        <p14:creationId xmlns:p14="http://schemas.microsoft.com/office/powerpoint/2010/main" val="252994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10C2BFCE-EC16-4BAF-8807-B8DCF5E8D337}" type="datetimeFigureOut">
              <a:rPr lang="en-US" altLang="en-US"/>
              <a:pPr>
                <a:defRPr/>
              </a:pPr>
              <a:t>4/18/2017</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6B87AF52-153F-4390-9297-F490E513825A}" type="slidenum">
              <a:rPr lang="en-US" altLang="en-US"/>
              <a:pPr>
                <a:defRPr/>
              </a:pPr>
              <a:t>‹#›</a:t>
            </a:fld>
            <a:endParaRPr lang="en-US" altLang="en-US"/>
          </a:p>
        </p:txBody>
      </p:sp>
    </p:spTree>
    <p:extLst>
      <p:ext uri="{BB962C8B-B14F-4D97-AF65-F5344CB8AC3E}">
        <p14:creationId xmlns:p14="http://schemas.microsoft.com/office/powerpoint/2010/main" val="194288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6CA44F3C-FA75-4ECA-87C3-6C6D8694ECAD}" type="datetimeFigureOut">
              <a:rPr lang="en-US" altLang="en-US"/>
              <a:pPr>
                <a:defRPr/>
              </a:pPr>
              <a:t>4/18/2017</a:t>
            </a:fld>
            <a:endParaRPr lang="en-US"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CAF7CBF-D000-4DCE-867E-4936B5FBCB1A}" type="slidenum">
              <a:rPr lang="en-US" altLang="en-US"/>
              <a:pPr>
                <a:defRPr/>
              </a:pPr>
              <a:t>‹#›</a:t>
            </a:fld>
            <a:endParaRPr lang="en-US" altLang="en-US"/>
          </a:p>
        </p:txBody>
      </p:sp>
    </p:spTree>
    <p:extLst>
      <p:ext uri="{BB962C8B-B14F-4D97-AF65-F5344CB8AC3E}">
        <p14:creationId xmlns:p14="http://schemas.microsoft.com/office/powerpoint/2010/main" val="140620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10AE8729-06AB-4F79-BB83-844BD53ABA12}" type="datetimeFigureOut">
              <a:rPr lang="en-US" altLang="en-US"/>
              <a:pPr>
                <a:defRPr/>
              </a:pPr>
              <a:t>4/18/2017</a:t>
            </a:fld>
            <a:endParaRPr lang="en-US"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6496563D-F5F6-4115-857D-C6853F36DA49}" type="slidenum">
              <a:rPr lang="en-US" altLang="en-US"/>
              <a:pPr>
                <a:defRPr/>
              </a:pPr>
              <a:t>‹#›</a:t>
            </a:fld>
            <a:endParaRPr lang="en-US" altLang="en-US"/>
          </a:p>
        </p:txBody>
      </p:sp>
    </p:spTree>
    <p:extLst>
      <p:ext uri="{BB962C8B-B14F-4D97-AF65-F5344CB8AC3E}">
        <p14:creationId xmlns:p14="http://schemas.microsoft.com/office/powerpoint/2010/main" val="418082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C81C330D-AD9C-4F78-A014-4E2C630372E8}" type="datetimeFigureOut">
              <a:rPr lang="en-US" altLang="en-US"/>
              <a:pPr>
                <a:defRPr/>
              </a:pPr>
              <a:t>4/18/2017</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E2346395-5D8A-41E1-9127-67A6B3D7E073}" type="slidenum">
              <a:rPr lang="en-US" altLang="en-US"/>
              <a:pPr>
                <a:defRPr/>
              </a:pPr>
              <a:t>‹#›</a:t>
            </a:fld>
            <a:endParaRPr lang="en-US" altLang="en-US"/>
          </a:p>
        </p:txBody>
      </p:sp>
    </p:spTree>
    <p:extLst>
      <p:ext uri="{BB962C8B-B14F-4D97-AF65-F5344CB8AC3E}">
        <p14:creationId xmlns:p14="http://schemas.microsoft.com/office/powerpoint/2010/main" val="332148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F27DFC76-AF2F-4C3D-B697-1F410A842E0E}" type="datetimeFigureOut">
              <a:rPr lang="en-US" altLang="en-US"/>
              <a:pPr>
                <a:defRPr/>
              </a:pPr>
              <a:t>4/18/2017</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95018860-F3D3-4098-B01A-0D0755F611CA}" type="slidenum">
              <a:rPr lang="en-US" altLang="en-US"/>
              <a:pPr>
                <a:defRPr/>
              </a:pPr>
              <a:t>‹#›</a:t>
            </a:fld>
            <a:endParaRPr lang="en-US" altLang="en-US"/>
          </a:p>
        </p:txBody>
      </p:sp>
    </p:spTree>
    <p:extLst>
      <p:ext uri="{BB962C8B-B14F-4D97-AF65-F5344CB8AC3E}">
        <p14:creationId xmlns:p14="http://schemas.microsoft.com/office/powerpoint/2010/main" val="102844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A54A9491-84B0-4ABC-A0CF-29301310AABC}" type="datetimeFigureOut">
              <a:rPr lang="en-US" altLang="en-US"/>
              <a:pPr>
                <a:defRPr/>
              </a:pPr>
              <a:t>4/18/2017</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C9F496B9-4CA0-4F74-BDAE-6137C8AB3589}" type="slidenum">
              <a:rPr lang="en-US" altLang="en-US"/>
              <a:pPr>
                <a:defRPr/>
              </a:pPr>
              <a:t>‹#›</a:t>
            </a:fld>
            <a:endParaRPr lang="en-US" altLang="en-US"/>
          </a:p>
        </p:txBody>
      </p:sp>
    </p:spTree>
    <p:extLst>
      <p:ext uri="{BB962C8B-B14F-4D97-AF65-F5344CB8AC3E}">
        <p14:creationId xmlns:p14="http://schemas.microsoft.com/office/powerpoint/2010/main" val="214883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 id="2147484683"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DWS Slide Cover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3538"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DWS Slide Cover pic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12888"/>
            <a:ext cx="9253538"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 descr="NDP_LOGO-1_colou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3988" y="304800"/>
            <a:ext cx="954087"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723900" y="2074863"/>
            <a:ext cx="7721600" cy="3539430"/>
          </a:xfrm>
          <a:prstGeom prst="rect">
            <a:avLst/>
          </a:prstGeom>
          <a:noFill/>
          <a:ln w="9525">
            <a:noFill/>
            <a:miter lim="800000"/>
            <a:headEnd/>
            <a:tailEnd/>
          </a:ln>
          <a:effectLst>
            <a:outerShdw blurRad="50800" dist="38100" dir="5400000" algn="t" rotWithShape="0">
              <a:prstClr val="black">
                <a:alpha val="40000"/>
              </a:prstClr>
            </a:outerShdw>
          </a:effectLst>
        </p:spPr>
        <p:txBody>
          <a:bodyPr>
            <a:spAutoFit/>
          </a:bodyPr>
          <a:lstStyle/>
          <a:p>
            <a:pPr eaLnBrk="1" hangingPunct="1">
              <a:defRPr/>
            </a:pPr>
            <a:r>
              <a:rPr lang="en-GB" b="1" dirty="0">
                <a:solidFill>
                  <a:schemeClr val="bg1"/>
                </a:solidFill>
                <a:effectLst>
                  <a:outerShdw blurRad="38100" dist="38100" dir="2700000" algn="tl">
                    <a:srgbClr val="000000">
                      <a:alpha val="43137"/>
                    </a:srgbClr>
                  </a:outerShdw>
                </a:effectLst>
                <a:latin typeface="Gill Sans" charset="0"/>
              </a:rPr>
              <a:t>Support of the Water Reconciliation Strategy for the Algoa Water Supply System</a:t>
            </a:r>
          </a:p>
          <a:p>
            <a:pPr eaLnBrk="1" hangingPunct="1">
              <a:defRPr/>
            </a:pPr>
            <a:endParaRPr lang="en-US" sz="3200" b="1" dirty="0">
              <a:solidFill>
                <a:schemeClr val="bg1"/>
              </a:solidFill>
              <a:effectLst>
                <a:outerShdw blurRad="38100" dist="38100" dir="2700000" algn="tl">
                  <a:srgbClr val="000000">
                    <a:alpha val="43137"/>
                  </a:srgbClr>
                </a:outerShdw>
              </a:effectLst>
              <a:latin typeface="Gill Sans" charset="0"/>
            </a:endParaRPr>
          </a:p>
          <a:p>
            <a:pPr eaLnBrk="1" hangingPunct="1">
              <a:defRPr/>
            </a:pPr>
            <a:r>
              <a:rPr lang="en-US" sz="3600" b="1" dirty="0">
                <a:solidFill>
                  <a:schemeClr val="bg1"/>
                </a:solidFill>
                <a:effectLst>
                  <a:outerShdw blurRad="38100" dist="38100" dir="2700000" algn="tl">
                    <a:srgbClr val="000000">
                      <a:alpha val="43137"/>
                    </a:srgbClr>
                  </a:outerShdw>
                </a:effectLst>
                <a:latin typeface="Gill Sans" charset="0"/>
              </a:rPr>
              <a:t>Study </a:t>
            </a:r>
            <a:r>
              <a:rPr lang="en-US" sz="3600" b="1" dirty="0" smtClean="0">
                <a:solidFill>
                  <a:schemeClr val="bg1"/>
                </a:solidFill>
                <a:effectLst>
                  <a:outerShdw blurRad="38100" dist="38100" dir="2700000" algn="tl">
                    <a:srgbClr val="000000">
                      <a:alpha val="43137"/>
                    </a:srgbClr>
                  </a:outerShdw>
                </a:effectLst>
                <a:latin typeface="Gill Sans" charset="0"/>
              </a:rPr>
              <a:t>Steering Committee Meeting</a:t>
            </a:r>
            <a:endParaRPr lang="en-US" sz="2000" dirty="0">
              <a:solidFill>
                <a:schemeClr val="bg1"/>
              </a:solidFill>
              <a:effectLst>
                <a:outerShdw blurRad="38100" dist="38100" dir="2700000" algn="tl">
                  <a:srgbClr val="000000">
                    <a:alpha val="43137"/>
                  </a:srgbClr>
                </a:outerShdw>
              </a:effectLst>
              <a:latin typeface="Gill Sans Light" charset="0"/>
            </a:endParaRPr>
          </a:p>
          <a:p>
            <a:pPr eaLnBrk="1" hangingPunct="1">
              <a:defRPr/>
            </a:pPr>
            <a:endParaRPr lang="en-US" sz="2000" dirty="0">
              <a:solidFill>
                <a:schemeClr val="bg1"/>
              </a:solidFill>
              <a:effectLst>
                <a:outerShdw blurRad="38100" dist="38100" dir="2700000" algn="tl">
                  <a:srgbClr val="000000">
                    <a:alpha val="43137"/>
                  </a:srgbClr>
                </a:outerShdw>
              </a:effectLst>
              <a:latin typeface="Gill Sans Light" charset="0"/>
            </a:endParaRPr>
          </a:p>
          <a:p>
            <a:pPr eaLnBrk="1" hangingPunct="1">
              <a:defRPr/>
            </a:pPr>
            <a:r>
              <a:rPr lang="en-US" sz="2000" dirty="0">
                <a:solidFill>
                  <a:schemeClr val="bg2">
                    <a:lumMod val="25000"/>
                  </a:schemeClr>
                </a:solidFill>
                <a:latin typeface="Gill Sans Light" charset="0"/>
              </a:rPr>
              <a:t>Aurecon</a:t>
            </a:r>
          </a:p>
          <a:p>
            <a:pPr eaLnBrk="1" hangingPunct="1">
              <a:defRPr/>
            </a:pPr>
            <a:endParaRPr lang="en-US" sz="1600" dirty="0">
              <a:solidFill>
                <a:schemeClr val="bg2">
                  <a:lumMod val="25000"/>
                </a:schemeClr>
              </a:solidFill>
              <a:latin typeface="Gill Sans Light" charset="0"/>
            </a:endParaRPr>
          </a:p>
          <a:p>
            <a:pPr eaLnBrk="1" hangingPunct="1">
              <a:defRPr/>
            </a:pPr>
            <a:r>
              <a:rPr lang="en-US" sz="1600" dirty="0" smtClean="0">
                <a:solidFill>
                  <a:schemeClr val="bg2">
                    <a:lumMod val="25000"/>
                  </a:schemeClr>
                </a:solidFill>
                <a:latin typeface="Gill Sans Light" charset="0"/>
              </a:rPr>
              <a:t>19 April 2017</a:t>
            </a:r>
            <a:endParaRPr lang="en-US" sz="1600" dirty="0">
              <a:solidFill>
                <a:schemeClr val="bg2">
                  <a:lumMod val="25000"/>
                </a:schemeClr>
              </a:solidFill>
              <a:latin typeface="Gill Sans Light"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629284" y="303829"/>
            <a:ext cx="6697852" cy="646331"/>
          </a:xfrm>
          <a:prstGeom prst="rect">
            <a:avLst/>
          </a:prstGeom>
          <a:noFill/>
          <a:ln w="9525">
            <a:noFill/>
            <a:miter lim="800000"/>
            <a:headEnd/>
            <a:tailEnd/>
          </a:ln>
        </p:spPr>
        <p:txBody>
          <a:bodyPr wrap="square">
            <a:spAutoFit/>
          </a:bodyPr>
          <a:lstStyle/>
          <a:p>
            <a:pPr>
              <a:defRPr/>
            </a:pPr>
            <a:r>
              <a:rPr lang="en-US" sz="3600" b="1" dirty="0" smtClean="0">
                <a:solidFill>
                  <a:schemeClr val="bg2">
                    <a:lumMod val="25000"/>
                  </a:schemeClr>
                </a:solidFill>
              </a:rPr>
              <a:t>Irrigation Areas</a:t>
            </a:r>
            <a:endParaRPr lang="en-US" sz="3600" b="1" dirty="0">
              <a:solidFill>
                <a:schemeClr val="bg2">
                  <a:lumMod val="25000"/>
                </a:schemeClr>
              </a:solidFill>
            </a:endParaRPr>
          </a:p>
        </p:txBody>
      </p:sp>
      <p:sp>
        <p:nvSpPr>
          <p:cNvPr id="16387" name="TextBox 7"/>
          <p:cNvSpPr txBox="1">
            <a:spLocks noChangeArrowheads="1"/>
          </p:cNvSpPr>
          <p:nvPr/>
        </p:nvSpPr>
        <p:spPr bwMode="auto">
          <a:xfrm>
            <a:off x="1629284" y="1008200"/>
            <a:ext cx="69051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Aft>
                <a:spcPts val="500"/>
              </a:spcAft>
            </a:pPr>
            <a:r>
              <a:rPr lang="en-US" altLang="en-US" sz="2800" dirty="0" smtClean="0">
                <a:latin typeface="+mn-lt"/>
              </a:rPr>
              <a:t>The DWS irrigation areas per quaternary catchment were used</a:t>
            </a:r>
            <a:endParaRPr lang="en-US" altLang="en-US" dirty="0"/>
          </a:p>
        </p:txBody>
      </p:sp>
      <p:graphicFrame>
        <p:nvGraphicFramePr>
          <p:cNvPr id="2" name="Table 1"/>
          <p:cNvGraphicFramePr>
            <a:graphicFrameLocks noGrp="1"/>
          </p:cNvGraphicFramePr>
          <p:nvPr>
            <p:extLst/>
          </p:nvPr>
        </p:nvGraphicFramePr>
        <p:xfrm>
          <a:off x="1775587" y="2020347"/>
          <a:ext cx="6758812" cy="4206240"/>
        </p:xfrm>
        <a:graphic>
          <a:graphicData uri="http://schemas.openxmlformats.org/drawingml/2006/table">
            <a:tbl>
              <a:tblPr firstRow="1" firstCol="1" bandRow="1">
                <a:tableStyleId>{2D5ABB26-0587-4C30-8999-92F81FD0307C}</a:tableStyleId>
              </a:tblPr>
              <a:tblGrid>
                <a:gridCol w="2214094"/>
                <a:gridCol w="1514906"/>
                <a:gridCol w="1514906"/>
                <a:gridCol w="1514906"/>
              </a:tblGrid>
              <a:tr h="161925">
                <a:tc rowSpan="2">
                  <a:txBody>
                    <a:bodyPr/>
                    <a:lstStyle/>
                    <a:p>
                      <a:pPr marL="0" marR="0" algn="ctr">
                        <a:lnSpc>
                          <a:spcPct val="115000"/>
                        </a:lnSpc>
                        <a:spcBef>
                          <a:spcPts val="0"/>
                        </a:spcBef>
                        <a:spcAft>
                          <a:spcPts val="0"/>
                        </a:spcAft>
                      </a:pPr>
                      <a:r>
                        <a:rPr lang="en-GB" sz="1600" b="0" dirty="0">
                          <a:solidFill>
                            <a:schemeClr val="bg1"/>
                          </a:solidFill>
                          <a:effectLst/>
                          <a:latin typeface="+mn-lt"/>
                        </a:rPr>
                        <a:t>Sub-division</a:t>
                      </a:r>
                      <a:endParaRPr lang="en-GB" sz="1600" b="0" dirty="0">
                        <a:solidFill>
                          <a:schemeClr val="bg1"/>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gridSpan="3">
                  <a:txBody>
                    <a:bodyPr/>
                    <a:lstStyle/>
                    <a:p>
                      <a:pPr marL="0" marR="0" algn="ctr">
                        <a:lnSpc>
                          <a:spcPct val="115000"/>
                        </a:lnSpc>
                        <a:spcBef>
                          <a:spcPts val="0"/>
                        </a:spcBef>
                        <a:spcAft>
                          <a:spcPts val="0"/>
                        </a:spcAft>
                      </a:pPr>
                      <a:r>
                        <a:rPr lang="en-GB" sz="1600" b="0" dirty="0">
                          <a:solidFill>
                            <a:schemeClr val="bg1"/>
                          </a:solidFill>
                          <a:effectLst/>
                          <a:latin typeface="+mn-lt"/>
                        </a:rPr>
                        <a:t>Irrigation </a:t>
                      </a:r>
                      <a:r>
                        <a:rPr lang="en-GB" sz="1600" b="0" dirty="0" smtClean="0">
                          <a:solidFill>
                            <a:schemeClr val="bg1"/>
                          </a:solidFill>
                          <a:effectLst/>
                          <a:latin typeface="+mn-lt"/>
                        </a:rPr>
                        <a:t>Area (ha</a:t>
                      </a:r>
                      <a:r>
                        <a:rPr lang="en-GB" sz="1600" b="0" dirty="0">
                          <a:solidFill>
                            <a:schemeClr val="bg1"/>
                          </a:solidFill>
                          <a:effectLst/>
                          <a:latin typeface="+mn-lt"/>
                        </a:rPr>
                        <a:t>)</a:t>
                      </a:r>
                      <a:endParaRPr lang="en-GB" sz="1600" b="0" dirty="0">
                        <a:solidFill>
                          <a:schemeClr val="bg1"/>
                        </a:solidFill>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hMerge="1">
                  <a:txBody>
                    <a:bodyPr/>
                    <a:lstStyle/>
                    <a:p>
                      <a:endParaRPr lang="en-GB"/>
                    </a:p>
                  </a:txBody>
                  <a:tcPr/>
                </a:tc>
                <a:tc hMerge="1">
                  <a:txBody>
                    <a:bodyPr/>
                    <a:lstStyle/>
                    <a:p>
                      <a:endParaRPr lang="en-GB"/>
                    </a:p>
                  </a:txBody>
                  <a:tcPr/>
                </a:tc>
              </a:tr>
              <a:tr h="161925">
                <a:tc vMerge="1">
                  <a:txBody>
                    <a:bodyPr/>
                    <a:lstStyle/>
                    <a:p>
                      <a:endParaRPr lang="en-GB"/>
                    </a:p>
                  </a:txBody>
                  <a:tcPr/>
                </a:tc>
                <a:tc>
                  <a:txBody>
                    <a:bodyPr/>
                    <a:lstStyle/>
                    <a:p>
                      <a:pPr marL="0" marR="0" algn="ctr">
                        <a:lnSpc>
                          <a:spcPct val="115000"/>
                        </a:lnSpc>
                        <a:spcBef>
                          <a:spcPts val="0"/>
                        </a:spcBef>
                        <a:spcAft>
                          <a:spcPts val="0"/>
                        </a:spcAft>
                      </a:pPr>
                      <a:r>
                        <a:rPr lang="en-GB" sz="1600" b="0" dirty="0">
                          <a:solidFill>
                            <a:schemeClr val="bg1"/>
                          </a:solidFill>
                          <a:effectLst/>
                          <a:latin typeface="+mn-lt"/>
                        </a:rPr>
                        <a:t>WR2012</a:t>
                      </a:r>
                      <a:endParaRPr lang="en-GB" sz="1600" b="0" dirty="0">
                        <a:solidFill>
                          <a:schemeClr val="bg1"/>
                        </a:solidFill>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marR="0" algn="ctr">
                        <a:lnSpc>
                          <a:spcPct val="115000"/>
                        </a:lnSpc>
                        <a:spcBef>
                          <a:spcPts val="0"/>
                        </a:spcBef>
                        <a:spcAft>
                          <a:spcPts val="0"/>
                        </a:spcAft>
                      </a:pPr>
                      <a:r>
                        <a:rPr lang="en-GB" sz="1600" b="0" dirty="0">
                          <a:solidFill>
                            <a:schemeClr val="bg1"/>
                          </a:solidFill>
                          <a:effectLst/>
                          <a:latin typeface="+mn-lt"/>
                        </a:rPr>
                        <a:t>DWS</a:t>
                      </a:r>
                      <a:endParaRPr lang="en-GB" sz="1600" b="0" dirty="0">
                        <a:solidFill>
                          <a:schemeClr val="bg1"/>
                        </a:solidFill>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marR="0" algn="ctr">
                        <a:lnSpc>
                          <a:spcPct val="115000"/>
                        </a:lnSpc>
                        <a:spcBef>
                          <a:spcPts val="0"/>
                        </a:spcBef>
                        <a:spcAft>
                          <a:spcPts val="0"/>
                        </a:spcAft>
                      </a:pPr>
                      <a:r>
                        <a:rPr lang="en-GB" sz="1600" b="0" dirty="0">
                          <a:solidFill>
                            <a:schemeClr val="bg1"/>
                          </a:solidFill>
                          <a:effectLst/>
                          <a:latin typeface="+mn-lt"/>
                        </a:rPr>
                        <a:t>Difference</a:t>
                      </a:r>
                      <a:endParaRPr lang="en-GB" sz="1600" b="0" dirty="0">
                        <a:solidFill>
                          <a:schemeClr val="bg1"/>
                        </a:solidFill>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r>
              <a:tr h="161925">
                <a:tc>
                  <a:txBody>
                    <a:bodyPr/>
                    <a:lstStyle/>
                    <a:p>
                      <a:pPr marL="0" marR="0" algn="ctr">
                        <a:lnSpc>
                          <a:spcPct val="115000"/>
                        </a:lnSpc>
                        <a:spcBef>
                          <a:spcPts val="0"/>
                        </a:spcBef>
                        <a:spcAft>
                          <a:spcPts val="0"/>
                        </a:spcAft>
                      </a:pPr>
                      <a:r>
                        <a:rPr lang="en-GB" sz="1600">
                          <a:effectLst/>
                          <a:latin typeface="+mn-lt"/>
                        </a:rPr>
                        <a:t>Groot Brak</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4,005</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4,460</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AU" sz="1600">
                          <a:effectLst/>
                          <a:latin typeface="+mn-lt"/>
                        </a:rPr>
                        <a:t>-10%</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0" marR="0" algn="ctr">
                        <a:lnSpc>
                          <a:spcPct val="115000"/>
                        </a:lnSpc>
                        <a:spcBef>
                          <a:spcPts val="0"/>
                        </a:spcBef>
                        <a:spcAft>
                          <a:spcPts val="0"/>
                        </a:spcAft>
                      </a:pPr>
                      <a:r>
                        <a:rPr lang="en-GB" sz="1600">
                          <a:effectLst/>
                          <a:latin typeface="+mn-lt"/>
                        </a:rPr>
                        <a:t>Tarka</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1,032</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773</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AU" sz="1600">
                          <a:effectLst/>
                          <a:latin typeface="+mn-lt"/>
                        </a:rPr>
                        <a:t>33%</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0" marR="0" algn="ctr">
                        <a:lnSpc>
                          <a:spcPct val="115000"/>
                        </a:lnSpc>
                        <a:spcBef>
                          <a:spcPts val="0"/>
                        </a:spcBef>
                        <a:spcAft>
                          <a:spcPts val="0"/>
                        </a:spcAft>
                      </a:pPr>
                      <a:r>
                        <a:rPr lang="en-GB" sz="1600">
                          <a:effectLst/>
                          <a:latin typeface="+mn-lt"/>
                        </a:rPr>
                        <a:t>Upper Great Fish</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15,232</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13,861</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AU" sz="1600">
                          <a:effectLst/>
                          <a:latin typeface="+mn-lt"/>
                        </a:rPr>
                        <a:t>10%</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0" marR="0" algn="ctr">
                        <a:lnSpc>
                          <a:spcPct val="115000"/>
                        </a:lnSpc>
                        <a:spcBef>
                          <a:spcPts val="0"/>
                        </a:spcBef>
                        <a:spcAft>
                          <a:spcPts val="0"/>
                        </a:spcAft>
                      </a:pPr>
                      <a:r>
                        <a:rPr lang="en-GB" sz="1600">
                          <a:effectLst/>
                          <a:latin typeface="+mn-lt"/>
                        </a:rPr>
                        <a:t>Upper Little Fish</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2,770</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1,910</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AU" sz="1600">
                          <a:effectLst/>
                          <a:latin typeface="+mn-lt"/>
                        </a:rPr>
                        <a:t>45%</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0" marR="0" algn="ctr">
                        <a:lnSpc>
                          <a:spcPct val="115000"/>
                        </a:lnSpc>
                        <a:spcBef>
                          <a:spcPts val="0"/>
                        </a:spcBef>
                        <a:spcAft>
                          <a:spcPts val="0"/>
                        </a:spcAft>
                      </a:pPr>
                      <a:r>
                        <a:rPr lang="en-GB" sz="1600">
                          <a:effectLst/>
                          <a:latin typeface="+mn-lt"/>
                        </a:rPr>
                        <a:t>Middle Great Fish</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dirty="0">
                          <a:effectLst/>
                          <a:latin typeface="+mn-lt"/>
                        </a:rPr>
                        <a:t>11,101</a:t>
                      </a:r>
                      <a:endParaRPr lang="en-GB" sz="1600" dirty="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11,656</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AU" sz="1600">
                          <a:effectLst/>
                          <a:latin typeface="+mn-lt"/>
                        </a:rPr>
                        <a:t>-5%</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0" marR="0" algn="ctr">
                        <a:lnSpc>
                          <a:spcPct val="115000"/>
                        </a:lnSpc>
                        <a:spcBef>
                          <a:spcPts val="0"/>
                        </a:spcBef>
                        <a:spcAft>
                          <a:spcPts val="0"/>
                        </a:spcAft>
                      </a:pPr>
                      <a:r>
                        <a:rPr lang="en-GB" sz="1600">
                          <a:effectLst/>
                          <a:latin typeface="+mn-lt"/>
                        </a:rPr>
                        <a:t>Koonap</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67</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56</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AU" sz="1600">
                          <a:effectLst/>
                          <a:latin typeface="+mn-lt"/>
                        </a:rPr>
                        <a:t>19%</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0" marR="0" algn="ctr">
                        <a:lnSpc>
                          <a:spcPct val="115000"/>
                        </a:lnSpc>
                        <a:spcBef>
                          <a:spcPts val="0"/>
                        </a:spcBef>
                        <a:spcAft>
                          <a:spcPts val="0"/>
                        </a:spcAft>
                      </a:pPr>
                      <a:r>
                        <a:rPr lang="en-GB" sz="1600">
                          <a:effectLst/>
                          <a:latin typeface="+mn-lt"/>
                        </a:rPr>
                        <a:t>Kat</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1,868</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2,021</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AU" sz="1600">
                          <a:effectLst/>
                          <a:latin typeface="+mn-lt"/>
                        </a:rPr>
                        <a:t>-8%</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0" marR="0" algn="ctr">
                        <a:lnSpc>
                          <a:spcPct val="115000"/>
                        </a:lnSpc>
                        <a:spcBef>
                          <a:spcPts val="0"/>
                        </a:spcBef>
                        <a:spcAft>
                          <a:spcPts val="0"/>
                        </a:spcAft>
                      </a:pPr>
                      <a:r>
                        <a:rPr lang="en-GB" sz="1600">
                          <a:effectLst/>
                          <a:latin typeface="+mn-lt"/>
                        </a:rPr>
                        <a:t>Lower Great Fish</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973</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1,403</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AU" sz="1600">
                          <a:effectLst/>
                          <a:latin typeface="+mn-lt"/>
                        </a:rPr>
                        <a:t>-31%</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0" marR="0" algn="ctr">
                        <a:lnSpc>
                          <a:spcPct val="115000"/>
                        </a:lnSpc>
                        <a:spcBef>
                          <a:spcPts val="0"/>
                        </a:spcBef>
                        <a:spcAft>
                          <a:spcPts val="0"/>
                        </a:spcAft>
                      </a:pPr>
                      <a:r>
                        <a:rPr lang="en-GB" sz="1600" dirty="0">
                          <a:effectLst/>
                          <a:latin typeface="+mn-lt"/>
                        </a:rPr>
                        <a:t>Total Fish</a:t>
                      </a:r>
                      <a:endParaRPr lang="en-GB" sz="1600" dirty="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GB" sz="1600" dirty="0">
                          <a:effectLst/>
                          <a:latin typeface="+mn-lt"/>
                        </a:rPr>
                        <a:t>37,048</a:t>
                      </a:r>
                      <a:endParaRPr lang="en-GB" sz="1600" dirty="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GB" sz="1600" dirty="0">
                          <a:effectLst/>
                          <a:latin typeface="+mn-lt"/>
                        </a:rPr>
                        <a:t>36,140</a:t>
                      </a:r>
                      <a:endParaRPr lang="en-GB" sz="1600" dirty="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AU" sz="1600" dirty="0">
                          <a:effectLst/>
                          <a:latin typeface="+mn-lt"/>
                        </a:rPr>
                        <a:t>3%</a:t>
                      </a:r>
                      <a:endParaRPr lang="en-GB" sz="1600" dirty="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61925">
                <a:tc>
                  <a:txBody>
                    <a:bodyPr/>
                    <a:lstStyle/>
                    <a:p>
                      <a:pPr marL="0" marR="0" algn="ctr">
                        <a:lnSpc>
                          <a:spcPct val="115000"/>
                        </a:lnSpc>
                        <a:spcBef>
                          <a:spcPts val="0"/>
                        </a:spcBef>
                        <a:spcAft>
                          <a:spcPts val="0"/>
                        </a:spcAft>
                      </a:pPr>
                      <a:r>
                        <a:rPr lang="en-GB" sz="1600">
                          <a:effectLst/>
                          <a:latin typeface="+mn-lt"/>
                        </a:rPr>
                        <a:t>Upper Sundays</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0</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0</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AU" sz="1600">
                          <a:effectLst/>
                          <a:latin typeface="+mn-lt"/>
                        </a:rPr>
                        <a:t>0%</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0" marR="0" algn="ctr">
                        <a:lnSpc>
                          <a:spcPct val="115000"/>
                        </a:lnSpc>
                        <a:spcBef>
                          <a:spcPts val="0"/>
                        </a:spcBef>
                        <a:spcAft>
                          <a:spcPts val="0"/>
                        </a:spcAft>
                      </a:pPr>
                      <a:r>
                        <a:rPr lang="en-GB" sz="1600">
                          <a:effectLst/>
                          <a:latin typeface="+mn-lt"/>
                        </a:rPr>
                        <a:t>Middle Sundays</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560</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193</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AU" sz="1600">
                          <a:effectLst/>
                          <a:latin typeface="+mn-lt"/>
                        </a:rPr>
                        <a:t>190%</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0" marR="0" algn="ctr">
                        <a:lnSpc>
                          <a:spcPct val="115000"/>
                        </a:lnSpc>
                        <a:spcBef>
                          <a:spcPts val="0"/>
                        </a:spcBef>
                        <a:spcAft>
                          <a:spcPts val="0"/>
                        </a:spcAft>
                      </a:pPr>
                      <a:r>
                        <a:rPr lang="en-GB" sz="1600">
                          <a:effectLst/>
                          <a:latin typeface="+mn-lt"/>
                        </a:rPr>
                        <a:t>Lower Sundays</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11,479</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a:effectLst/>
                          <a:latin typeface="+mn-lt"/>
                        </a:rPr>
                        <a:t>17,626</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AU" sz="1600">
                          <a:effectLst/>
                          <a:latin typeface="+mn-lt"/>
                        </a:rPr>
                        <a:t>-35%</a:t>
                      </a:r>
                      <a:endParaRPr lang="en-GB" sz="16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0" marR="0" algn="ctr">
                        <a:lnSpc>
                          <a:spcPct val="115000"/>
                        </a:lnSpc>
                        <a:spcBef>
                          <a:spcPts val="0"/>
                        </a:spcBef>
                        <a:spcAft>
                          <a:spcPts val="0"/>
                        </a:spcAft>
                      </a:pPr>
                      <a:r>
                        <a:rPr lang="en-GB" sz="1600" dirty="0">
                          <a:effectLst/>
                          <a:latin typeface="+mn-lt"/>
                        </a:rPr>
                        <a:t>Total Sundays</a:t>
                      </a:r>
                      <a:endParaRPr lang="en-GB" sz="1600" dirty="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GB" sz="1600" dirty="0">
                          <a:effectLst/>
                          <a:latin typeface="+mn-lt"/>
                        </a:rPr>
                        <a:t>12,039</a:t>
                      </a:r>
                      <a:endParaRPr lang="en-GB" sz="1600" dirty="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GB" sz="1600" dirty="0">
                          <a:effectLst/>
                          <a:latin typeface="+mn-lt"/>
                        </a:rPr>
                        <a:t>17,818</a:t>
                      </a:r>
                      <a:endParaRPr lang="en-GB" sz="1600" dirty="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AU" sz="1600" dirty="0">
                          <a:effectLst/>
                          <a:latin typeface="+mn-lt"/>
                        </a:rPr>
                        <a:t>-32%</a:t>
                      </a:r>
                      <a:endParaRPr lang="en-GB" sz="1600" dirty="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Tree>
    <p:extLst>
      <p:ext uri="{BB962C8B-B14F-4D97-AF65-F5344CB8AC3E}">
        <p14:creationId xmlns:p14="http://schemas.microsoft.com/office/powerpoint/2010/main" val="3090631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bwMode="auto">
          <a:xfrm>
            <a:off x="1577975" y="1447800"/>
            <a:ext cx="7199313" cy="4838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AU" sz="2800" b="1" dirty="0" smtClean="0">
                <a:solidFill>
                  <a:srgbClr val="0070C0"/>
                </a:solidFill>
              </a:rPr>
              <a:t>Groundwater:</a:t>
            </a:r>
            <a:endParaRPr lang="en-AU" sz="2800" b="1" dirty="0" smtClean="0">
              <a:solidFill>
                <a:srgbClr val="0070C0"/>
              </a:solidFill>
            </a:endParaRPr>
          </a:p>
          <a:p>
            <a:pPr>
              <a:defRPr/>
            </a:pPr>
            <a:r>
              <a:rPr lang="en-AU" sz="2000" dirty="0" smtClean="0"/>
              <a:t>Current &amp; future borehole use by sector updated</a:t>
            </a:r>
          </a:p>
          <a:p>
            <a:pPr>
              <a:defRPr/>
            </a:pPr>
            <a:r>
              <a:rPr lang="en-AU" altLang="en-US" sz="2000" dirty="0" smtClean="0"/>
              <a:t>Current use is estimated as 57 million m</a:t>
            </a:r>
            <a:r>
              <a:rPr lang="en-AU" altLang="en-US" sz="2000" baseline="30000" dirty="0" smtClean="0"/>
              <a:t>3</a:t>
            </a:r>
            <a:r>
              <a:rPr lang="en-AU" altLang="en-US" sz="2000" dirty="0" smtClean="0"/>
              <a:t>/a</a:t>
            </a:r>
          </a:p>
          <a:p>
            <a:pPr>
              <a:defRPr/>
            </a:pPr>
            <a:r>
              <a:rPr lang="en-AU" altLang="en-US" sz="2000" dirty="0" smtClean="0"/>
              <a:t>2040 use is estimated as 76 million m</a:t>
            </a:r>
            <a:r>
              <a:rPr lang="en-AU" altLang="en-US" sz="2000" baseline="30000" dirty="0" smtClean="0"/>
              <a:t>3</a:t>
            </a:r>
            <a:r>
              <a:rPr lang="en-AU" altLang="en-US" sz="2000" dirty="0" smtClean="0"/>
              <a:t>/a</a:t>
            </a:r>
          </a:p>
          <a:p>
            <a:pPr>
              <a:defRPr/>
            </a:pPr>
            <a:r>
              <a:rPr lang="en-AU" altLang="en-US" sz="2000" dirty="0" smtClean="0"/>
              <a:t>Strong growth in municipal water use (10 </a:t>
            </a:r>
            <a:r>
              <a:rPr lang="en-AU" altLang="en-US" sz="2000" dirty="0"/>
              <a:t>million </a:t>
            </a:r>
            <a:r>
              <a:rPr lang="en-AU" altLang="en-US" sz="2000" dirty="0" smtClean="0"/>
              <a:t>m</a:t>
            </a:r>
            <a:r>
              <a:rPr lang="en-AU" altLang="en-US" sz="2000" baseline="30000" dirty="0" smtClean="0"/>
              <a:t>3</a:t>
            </a:r>
            <a:r>
              <a:rPr lang="en-AU" altLang="en-US" sz="2000" dirty="0" smtClean="0"/>
              <a:t>/a)</a:t>
            </a:r>
          </a:p>
          <a:p>
            <a:pPr>
              <a:defRPr/>
            </a:pPr>
            <a:r>
              <a:rPr lang="en-ZA" altLang="en-US" sz="2000" dirty="0" smtClean="0"/>
              <a:t>Groundwater yield potential updated based on various regional-scale methods</a:t>
            </a:r>
          </a:p>
          <a:p>
            <a:pPr>
              <a:defRPr/>
            </a:pPr>
            <a:r>
              <a:rPr lang="en-ZA" altLang="en-US" sz="2000" dirty="0" smtClean="0"/>
              <a:t>Groundwater quality considered</a:t>
            </a:r>
            <a:endParaRPr lang="en-AU" altLang="en-US" sz="2000" dirty="0"/>
          </a:p>
          <a:p>
            <a:pPr>
              <a:defRPr/>
            </a:pPr>
            <a:endParaRPr lang="en-US" altLang="en-US" sz="2000" dirty="0"/>
          </a:p>
          <a:p>
            <a:pPr>
              <a:defRPr/>
            </a:pPr>
            <a:endParaRPr lang="en-AU" altLang="en-US" sz="1800" dirty="0" smtClean="0"/>
          </a:p>
          <a:p>
            <a:pPr>
              <a:defRPr/>
            </a:pPr>
            <a:endParaRPr lang="en-AU" altLang="en-US" sz="1800" dirty="0"/>
          </a:p>
          <a:p>
            <a:pPr>
              <a:defRPr/>
            </a:pPr>
            <a:endParaRPr lang="en-AU" altLang="en-US" sz="1800" dirty="0" smtClean="0"/>
          </a:p>
        </p:txBody>
      </p:sp>
      <p:sp>
        <p:nvSpPr>
          <p:cNvPr id="4" name="Title 1"/>
          <p:cNvSpPr>
            <a:spLocks noGrp="1"/>
          </p:cNvSpPr>
          <p:nvPr>
            <p:ph type="title"/>
          </p:nvPr>
        </p:nvSpPr>
        <p:spPr bwMode="auto">
          <a:xfrm>
            <a:off x="1533525" y="93663"/>
            <a:ext cx="7610475" cy="1096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sz="3200" b="1" dirty="0">
                <a:solidFill>
                  <a:schemeClr val="bg2">
                    <a:lumMod val="25000"/>
                  </a:schemeClr>
                </a:solidFill>
              </a:rPr>
              <a:t>Evaluation of Water Use and Allocation in the OFS </a:t>
            </a:r>
            <a:r>
              <a:rPr lang="en-US" sz="3200" b="1" dirty="0" smtClean="0">
                <a:solidFill>
                  <a:schemeClr val="bg2">
                    <a:lumMod val="25000"/>
                  </a:schemeClr>
                </a:solidFill>
              </a:rPr>
              <a:t>System - Progress</a:t>
            </a:r>
            <a:endParaRPr lang="en-US" altLang="en-US" sz="4000" dirty="0" smtClean="0"/>
          </a:p>
        </p:txBody>
      </p:sp>
    </p:spTree>
    <p:extLst>
      <p:ext uri="{BB962C8B-B14F-4D97-AF65-F5344CB8AC3E}">
        <p14:creationId xmlns:p14="http://schemas.microsoft.com/office/powerpoint/2010/main" val="761684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bwMode="auto">
          <a:xfrm>
            <a:off x="1577975" y="1447800"/>
            <a:ext cx="7199313" cy="4838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AU" sz="2800" b="1" dirty="0" smtClean="0">
                <a:solidFill>
                  <a:srgbClr val="0070C0"/>
                </a:solidFill>
              </a:rPr>
              <a:t>Water Use Efficiency and Allocations:</a:t>
            </a:r>
            <a:endParaRPr lang="en-AU" sz="2800" b="1" dirty="0" smtClean="0">
              <a:solidFill>
                <a:srgbClr val="0070C0"/>
              </a:solidFill>
            </a:endParaRPr>
          </a:p>
          <a:p>
            <a:pPr marL="0" indent="0">
              <a:buNone/>
              <a:defRPr/>
            </a:pPr>
            <a:r>
              <a:rPr lang="en-US" altLang="en-US" sz="2400" i="1" dirty="0" smtClean="0"/>
              <a:t>OBJECTIVE</a:t>
            </a:r>
            <a:r>
              <a:rPr lang="en-US" altLang="en-US" sz="2400" dirty="0" smtClean="0"/>
              <a:t>: </a:t>
            </a:r>
            <a:r>
              <a:rPr lang="en-US" altLang="en-US" sz="2400" i="1" dirty="0" smtClean="0"/>
              <a:t>To identify potential savings in the use of transferred Orange River water</a:t>
            </a:r>
          </a:p>
          <a:p>
            <a:pPr>
              <a:defRPr/>
            </a:pPr>
            <a:r>
              <a:rPr lang="en-US" altLang="en-US" sz="2400" dirty="0" smtClean="0"/>
              <a:t>Evaluate overall </a:t>
            </a:r>
            <a:r>
              <a:rPr lang="en-US" altLang="en-US" sz="2400" dirty="0"/>
              <a:t>distribution </a:t>
            </a:r>
            <a:r>
              <a:rPr lang="en-US" altLang="en-US" sz="2400" dirty="0" smtClean="0"/>
              <a:t>efficiency of transferred Orange River water</a:t>
            </a:r>
            <a:endParaRPr lang="en-US" altLang="en-US" sz="2400" dirty="0"/>
          </a:p>
          <a:p>
            <a:pPr>
              <a:defRPr/>
            </a:pPr>
            <a:r>
              <a:rPr lang="en-US" altLang="en-US" sz="2400" dirty="0" smtClean="0"/>
              <a:t>Consider efficiency </a:t>
            </a:r>
            <a:r>
              <a:rPr lang="en-US" altLang="en-US" sz="2400" dirty="0"/>
              <a:t>of supply to </a:t>
            </a:r>
            <a:r>
              <a:rPr lang="en-US" altLang="en-US" sz="2400" dirty="0" err="1"/>
              <a:t>Hermanuskraal</a:t>
            </a:r>
            <a:r>
              <a:rPr lang="en-US" altLang="en-US" sz="2400" dirty="0"/>
              <a:t> Weir</a:t>
            </a:r>
          </a:p>
          <a:p>
            <a:pPr>
              <a:defRPr/>
            </a:pPr>
            <a:r>
              <a:rPr lang="en-US" altLang="en-US" sz="2400" dirty="0"/>
              <a:t>Consider </a:t>
            </a:r>
            <a:r>
              <a:rPr lang="en-US" altLang="en-US" sz="2400" dirty="0" smtClean="0"/>
              <a:t>efficiencies of irrigation use</a:t>
            </a:r>
            <a:endParaRPr lang="en-US" altLang="en-US" sz="2400" dirty="0"/>
          </a:p>
          <a:p>
            <a:pPr>
              <a:defRPr/>
            </a:pPr>
            <a:r>
              <a:rPr lang="en-US" altLang="en-US" sz="2400" dirty="0"/>
              <a:t>Consider </a:t>
            </a:r>
            <a:r>
              <a:rPr lang="en-US" altLang="en-US" sz="2400" dirty="0" smtClean="0"/>
              <a:t>efficiencies of municipal water use</a:t>
            </a:r>
            <a:endParaRPr lang="en-US" altLang="en-US" sz="2400" dirty="0"/>
          </a:p>
          <a:p>
            <a:pPr>
              <a:defRPr/>
            </a:pPr>
            <a:r>
              <a:rPr lang="en-US" altLang="en-US" sz="2400" dirty="0"/>
              <a:t>Consider </a:t>
            </a:r>
            <a:r>
              <a:rPr lang="en-US" altLang="en-US" sz="2400" dirty="0" smtClean="0"/>
              <a:t>biofuel feedstock crops</a:t>
            </a:r>
          </a:p>
          <a:p>
            <a:pPr>
              <a:defRPr/>
            </a:pPr>
            <a:r>
              <a:rPr lang="en-US" altLang="en-US" sz="2400" dirty="0" smtClean="0"/>
              <a:t>Consider unused allocations</a:t>
            </a:r>
            <a:endParaRPr lang="en-US" altLang="en-US" sz="2400" dirty="0"/>
          </a:p>
          <a:p>
            <a:pPr>
              <a:defRPr/>
            </a:pPr>
            <a:endParaRPr lang="en-US" altLang="en-US" sz="2000" dirty="0"/>
          </a:p>
          <a:p>
            <a:pPr>
              <a:defRPr/>
            </a:pPr>
            <a:endParaRPr lang="en-AU" altLang="en-US" sz="1800" dirty="0" smtClean="0"/>
          </a:p>
          <a:p>
            <a:pPr>
              <a:defRPr/>
            </a:pPr>
            <a:endParaRPr lang="en-AU" altLang="en-US" sz="1800" dirty="0"/>
          </a:p>
          <a:p>
            <a:pPr>
              <a:defRPr/>
            </a:pPr>
            <a:endParaRPr lang="en-AU" altLang="en-US" sz="1800" dirty="0" smtClean="0"/>
          </a:p>
        </p:txBody>
      </p:sp>
      <p:sp>
        <p:nvSpPr>
          <p:cNvPr id="4" name="Title 1"/>
          <p:cNvSpPr>
            <a:spLocks noGrp="1"/>
          </p:cNvSpPr>
          <p:nvPr>
            <p:ph type="title"/>
          </p:nvPr>
        </p:nvSpPr>
        <p:spPr bwMode="auto">
          <a:xfrm>
            <a:off x="1533525" y="93663"/>
            <a:ext cx="7610475" cy="1096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sz="3200" b="1" dirty="0">
                <a:solidFill>
                  <a:schemeClr val="bg2">
                    <a:lumMod val="25000"/>
                  </a:schemeClr>
                </a:solidFill>
              </a:rPr>
              <a:t>Evaluation of Water Use and Allocation in the OFS </a:t>
            </a:r>
            <a:r>
              <a:rPr lang="en-US" sz="3200" b="1" dirty="0" smtClean="0">
                <a:solidFill>
                  <a:schemeClr val="bg2">
                    <a:lumMod val="25000"/>
                  </a:schemeClr>
                </a:solidFill>
              </a:rPr>
              <a:t>System - Progress</a:t>
            </a:r>
            <a:endParaRPr lang="en-US" altLang="en-US" sz="4000" dirty="0" smtClean="0"/>
          </a:p>
        </p:txBody>
      </p:sp>
    </p:spTree>
    <p:extLst>
      <p:ext uri="{BB962C8B-B14F-4D97-AF65-F5344CB8AC3E}">
        <p14:creationId xmlns:p14="http://schemas.microsoft.com/office/powerpoint/2010/main" val="2149772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619250" y="274638"/>
            <a:ext cx="706755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b="1" dirty="0" smtClean="0">
                <a:solidFill>
                  <a:schemeClr val="bg2">
                    <a:lumMod val="25000"/>
                  </a:schemeClr>
                </a:solidFill>
              </a:rPr>
              <a:t>Municipal WC/WDM</a:t>
            </a:r>
            <a:br>
              <a:rPr lang="en-US" b="1" dirty="0" smtClean="0">
                <a:solidFill>
                  <a:schemeClr val="bg2">
                    <a:lumMod val="25000"/>
                  </a:schemeClr>
                </a:solidFill>
              </a:rPr>
            </a:br>
            <a:endParaRPr lang="en-US" altLang="en-US" dirty="0" smtClean="0"/>
          </a:p>
        </p:txBody>
      </p:sp>
      <p:sp>
        <p:nvSpPr>
          <p:cNvPr id="4" name="TextBox 7"/>
          <p:cNvSpPr txBox="1">
            <a:spLocks noChangeArrowheads="1"/>
          </p:cNvSpPr>
          <p:nvPr/>
        </p:nvSpPr>
        <p:spPr bwMode="auto">
          <a:xfrm>
            <a:off x="1619250" y="1285875"/>
            <a:ext cx="7305675" cy="4170372"/>
          </a:xfrm>
          <a:prstGeom prst="rect">
            <a:avLst/>
          </a:prstGeom>
          <a:noFill/>
          <a:ln>
            <a:noFill/>
          </a:ln>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Aft>
                <a:spcPts val="600"/>
              </a:spcAft>
              <a:defRPr/>
            </a:pPr>
            <a:r>
              <a:rPr lang="en-US" altLang="en-US" b="1" dirty="0" smtClean="0">
                <a:solidFill>
                  <a:srgbClr val="0070C0"/>
                </a:solidFill>
                <a:cs typeface="Arial" panose="020B0604020202020204" pitchFamily="34" charset="0"/>
              </a:rPr>
              <a:t>Main conclusions:</a:t>
            </a:r>
          </a:p>
          <a:p>
            <a:pPr marL="514350" indent="-514350" eaLnBrk="1" hangingPunct="1">
              <a:spcAft>
                <a:spcPts val="600"/>
              </a:spcAft>
              <a:buFont typeface="Arial" panose="020B0604020202020204" pitchFamily="34" charset="0"/>
              <a:buChar char="•"/>
              <a:defRPr/>
            </a:pPr>
            <a:r>
              <a:rPr lang="en-AU" dirty="0" smtClean="0">
                <a:latin typeface="+mn-lt"/>
              </a:rPr>
              <a:t>General lack </a:t>
            </a:r>
            <a:r>
              <a:rPr lang="en-AU" dirty="0">
                <a:latin typeface="+mn-lt"/>
              </a:rPr>
              <a:t>of pro-active WC/WDM </a:t>
            </a:r>
            <a:r>
              <a:rPr lang="en-AU" dirty="0" smtClean="0">
                <a:latin typeface="+mn-lt"/>
              </a:rPr>
              <a:t>activities</a:t>
            </a:r>
          </a:p>
          <a:p>
            <a:pPr marL="514350" indent="-514350" eaLnBrk="1" hangingPunct="1">
              <a:spcAft>
                <a:spcPts val="600"/>
              </a:spcAft>
              <a:buFont typeface="Arial" panose="020B0604020202020204" pitchFamily="34" charset="0"/>
              <a:buChar char="•"/>
              <a:defRPr/>
            </a:pPr>
            <a:r>
              <a:rPr lang="en-GB" dirty="0">
                <a:latin typeface="+mn-lt"/>
              </a:rPr>
              <a:t>Significant water losses </a:t>
            </a:r>
            <a:r>
              <a:rPr lang="en-GB" dirty="0">
                <a:latin typeface="+mn-lt"/>
              </a:rPr>
              <a:t>(47% </a:t>
            </a:r>
            <a:r>
              <a:rPr lang="en-GB" dirty="0" smtClean="0">
                <a:latin typeface="+mn-lt"/>
              </a:rPr>
              <a:t>on average</a:t>
            </a:r>
            <a:r>
              <a:rPr lang="en-GB" dirty="0" smtClean="0">
                <a:latin typeface="+mn-lt"/>
              </a:rPr>
              <a:t>)</a:t>
            </a:r>
            <a:endParaRPr lang="en-GB" dirty="0" smtClean="0">
              <a:latin typeface="+mn-lt"/>
            </a:endParaRPr>
          </a:p>
          <a:p>
            <a:pPr marL="514350" indent="-514350" eaLnBrk="1" hangingPunct="1">
              <a:spcAft>
                <a:spcPts val="600"/>
              </a:spcAft>
              <a:buFont typeface="Arial" panose="020B0604020202020204" pitchFamily="34" charset="0"/>
              <a:buChar char="•"/>
              <a:defRPr/>
            </a:pPr>
            <a:r>
              <a:rPr lang="en-GB" dirty="0">
                <a:latin typeface="+mn-lt"/>
              </a:rPr>
              <a:t>N</a:t>
            </a:r>
            <a:r>
              <a:rPr lang="en-GB" dirty="0" smtClean="0">
                <a:latin typeface="+mn-lt"/>
              </a:rPr>
              <a:t>o </a:t>
            </a:r>
            <a:r>
              <a:rPr lang="en-GB" dirty="0">
                <a:latin typeface="+mn-lt"/>
              </a:rPr>
              <a:t>potential savings of allocated Orange River water through municipal WC/WDM could potentially be made available for reallocation to </a:t>
            </a:r>
            <a:r>
              <a:rPr lang="en-GB" dirty="0" smtClean="0">
                <a:latin typeface="+mn-lt"/>
              </a:rPr>
              <a:t>NMBM </a:t>
            </a:r>
          </a:p>
          <a:p>
            <a:pPr marL="514350" indent="-457200">
              <a:spcAft>
                <a:spcPts val="600"/>
              </a:spcAft>
              <a:buFont typeface="Arial" panose="020B0604020202020204" pitchFamily="34" charset="0"/>
              <a:buChar char="•"/>
              <a:defRPr/>
            </a:pPr>
            <a:r>
              <a:rPr lang="en-GB" dirty="0" smtClean="0">
                <a:latin typeface="+mn-lt"/>
              </a:rPr>
              <a:t>Approximately </a:t>
            </a:r>
            <a:r>
              <a:rPr lang="en-GB" dirty="0">
                <a:latin typeface="+mn-lt"/>
              </a:rPr>
              <a:t>7 million m</a:t>
            </a:r>
            <a:r>
              <a:rPr lang="en-GB" baseline="30000" dirty="0">
                <a:latin typeface="+mn-lt"/>
              </a:rPr>
              <a:t>3</a:t>
            </a:r>
            <a:r>
              <a:rPr lang="en-GB" dirty="0">
                <a:latin typeface="+mn-lt"/>
              </a:rPr>
              <a:t>/a of additional Orange River water allocations </a:t>
            </a:r>
            <a:r>
              <a:rPr lang="en-GB" dirty="0" smtClean="0">
                <a:latin typeface="+mn-lt"/>
              </a:rPr>
              <a:t>will </a:t>
            </a:r>
            <a:r>
              <a:rPr lang="en-GB" dirty="0">
                <a:latin typeface="+mn-lt"/>
              </a:rPr>
              <a:t>potentially be required for municipal water use in the study area by </a:t>
            </a:r>
            <a:r>
              <a:rPr lang="en-GB" dirty="0" smtClean="0">
                <a:latin typeface="+mn-lt"/>
              </a:rPr>
              <a:t>2040</a:t>
            </a:r>
            <a:endParaRPr lang="en-US" altLang="en-US" dirty="0" smtClean="0">
              <a:latin typeface="+mn-lt"/>
            </a:endParaRPr>
          </a:p>
          <a:p>
            <a:pPr marL="514350" indent="-514350" eaLnBrk="1" hangingPunct="1">
              <a:spcAft>
                <a:spcPts val="0"/>
              </a:spcAft>
              <a:buFont typeface="Arial" panose="020B0604020202020204" pitchFamily="34" charset="0"/>
              <a:buChar char="•"/>
              <a:defRPr/>
            </a:pPr>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txBox="1">
            <a:spLocks/>
          </p:cNvSpPr>
          <p:nvPr/>
        </p:nvSpPr>
        <p:spPr bwMode="auto">
          <a:xfrm>
            <a:off x="1622425" y="1276350"/>
            <a:ext cx="7331075"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914400" indent="-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spcBef>
                <a:spcPct val="20000"/>
              </a:spcBef>
              <a:defRPr/>
            </a:pPr>
            <a:r>
              <a:rPr lang="en-US" altLang="en-US" b="1" dirty="0" smtClean="0">
                <a:solidFill>
                  <a:srgbClr val="0070C0"/>
                </a:solidFill>
                <a:latin typeface="Calibri" panose="020F0502020204030204" pitchFamily="34" charset="0"/>
              </a:rPr>
              <a:t>Approach:</a:t>
            </a:r>
          </a:p>
          <a:p>
            <a:pPr>
              <a:spcBef>
                <a:spcPct val="20000"/>
              </a:spcBef>
              <a:buFont typeface="Arial" panose="020B0604020202020204" pitchFamily="34" charset="0"/>
              <a:buChar char="•"/>
              <a:defRPr/>
            </a:pPr>
            <a:r>
              <a:rPr lang="en-US" altLang="en-US" sz="2000" dirty="0" smtClean="0">
                <a:latin typeface="Calibri" panose="020F0502020204030204" pitchFamily="34" charset="0"/>
              </a:rPr>
              <a:t>Focus on WUE Options </a:t>
            </a:r>
            <a:r>
              <a:rPr lang="en-US" altLang="en-US" sz="2000" dirty="0" smtClean="0">
                <a:latin typeface="Calibri" panose="020F0502020204030204" pitchFamily="34" charset="0"/>
              </a:rPr>
              <a:t>that are conducive to reallocation to alternative users/sectors  </a:t>
            </a:r>
            <a:r>
              <a:rPr lang="en-US" altLang="en-US" sz="2000" i="1" dirty="0" smtClean="0">
                <a:latin typeface="Calibri" panose="020F0502020204030204" pitchFamily="34" charset="0"/>
              </a:rPr>
              <a:t>(main focus for this study)</a:t>
            </a:r>
          </a:p>
          <a:p>
            <a:pPr>
              <a:spcBef>
                <a:spcPct val="20000"/>
              </a:spcBef>
              <a:buFont typeface="Arial" panose="020B0604020202020204" pitchFamily="34" charset="0"/>
              <a:buChar char="•"/>
              <a:defRPr/>
            </a:pPr>
            <a:r>
              <a:rPr lang="en-US" altLang="en-US" sz="2000" dirty="0" smtClean="0">
                <a:latin typeface="Calibri" panose="020F0502020204030204" pitchFamily="34" charset="0"/>
              </a:rPr>
              <a:t>But… also identify WUE Options </a:t>
            </a:r>
            <a:r>
              <a:rPr lang="en-US" altLang="en-US" sz="2000" dirty="0" smtClean="0">
                <a:latin typeface="Calibri" panose="020F0502020204030204" pitchFamily="34" charset="0"/>
              </a:rPr>
              <a:t>that are not conducive to reallocation to alternative </a:t>
            </a:r>
            <a:r>
              <a:rPr lang="en-US" altLang="en-US" sz="2000" dirty="0" smtClean="0">
                <a:latin typeface="Calibri" panose="020F0502020204030204" pitchFamily="34" charset="0"/>
              </a:rPr>
              <a:t>users/sectors, that will save water</a:t>
            </a:r>
            <a:endParaRPr lang="en-US" altLang="en-US" sz="2000" dirty="0" smtClean="0">
              <a:latin typeface="Calibri" panose="020F0502020204030204" pitchFamily="34" charset="0"/>
            </a:endParaRPr>
          </a:p>
          <a:p>
            <a:pPr>
              <a:spcBef>
                <a:spcPct val="20000"/>
              </a:spcBef>
              <a:buFont typeface="Arial" panose="020B0604020202020204" pitchFamily="34" charset="0"/>
              <a:buChar char="•"/>
              <a:defRPr/>
            </a:pPr>
            <a:r>
              <a:rPr lang="en-US" altLang="en-US" sz="2000" dirty="0" smtClean="0">
                <a:latin typeface="Calibri" panose="020F0502020204030204" pitchFamily="34" charset="0"/>
              </a:rPr>
              <a:t>Distinguish between irrigation water supplier measures (</a:t>
            </a:r>
            <a:r>
              <a:rPr lang="en-US" altLang="en-US" sz="2000" dirty="0" smtClean="0">
                <a:latin typeface="Calibri" panose="020F0502020204030204" pitchFamily="34" charset="0"/>
              </a:rPr>
              <a:t>DWS/CMAs/WUAs</a:t>
            </a:r>
            <a:r>
              <a:rPr lang="en-US" altLang="en-US" sz="2000" dirty="0" smtClean="0">
                <a:latin typeface="Calibri" panose="020F0502020204030204" pitchFamily="34" charset="0"/>
              </a:rPr>
              <a:t>) and  irrigation water user measures (irrigator</a:t>
            </a:r>
            <a:r>
              <a:rPr lang="en-US" altLang="en-US" sz="2000" dirty="0" smtClean="0">
                <a:latin typeface="Calibri" panose="020F0502020204030204" pitchFamily="34" charset="0"/>
              </a:rPr>
              <a:t>)</a:t>
            </a:r>
          </a:p>
          <a:p>
            <a:pPr>
              <a:spcBef>
                <a:spcPct val="20000"/>
              </a:spcBef>
              <a:buFont typeface="Arial" panose="020B0604020202020204" pitchFamily="34" charset="0"/>
              <a:buChar char="•"/>
              <a:defRPr/>
            </a:pPr>
            <a:r>
              <a:rPr lang="en-US" altLang="en-US" sz="2000" dirty="0">
                <a:latin typeface="Calibri" panose="020F0502020204030204" pitchFamily="34" charset="0"/>
              </a:rPr>
              <a:t>Identify </a:t>
            </a:r>
            <a:r>
              <a:rPr lang="en-US" altLang="en-US" sz="2000" dirty="0" smtClean="0">
                <a:latin typeface="Calibri" panose="020F0502020204030204" pitchFamily="34" charset="0"/>
              </a:rPr>
              <a:t>and describe a </a:t>
            </a:r>
            <a:r>
              <a:rPr lang="en-US" altLang="en-US" sz="2000" dirty="0">
                <a:latin typeface="Calibri" panose="020F0502020204030204" pitchFamily="34" charset="0"/>
              </a:rPr>
              <a:t>long-list of </a:t>
            </a:r>
            <a:r>
              <a:rPr lang="en-US" altLang="en-US" sz="2000" dirty="0" smtClean="0">
                <a:latin typeface="Calibri" panose="020F0502020204030204" pitchFamily="34" charset="0"/>
              </a:rPr>
              <a:t> potential WUE Options</a:t>
            </a:r>
          </a:p>
          <a:p>
            <a:pPr>
              <a:spcBef>
                <a:spcPct val="20000"/>
              </a:spcBef>
              <a:buFont typeface="Arial" panose="020B0604020202020204" pitchFamily="34" charset="0"/>
              <a:buChar char="•"/>
              <a:defRPr/>
            </a:pPr>
            <a:r>
              <a:rPr lang="en-US" altLang="en-US" sz="2000" dirty="0" smtClean="0">
                <a:latin typeface="Calibri" panose="020F0502020204030204" pitchFamily="34" charset="0"/>
              </a:rPr>
              <a:t>Screen the long-list according to agreed criteria to </a:t>
            </a:r>
            <a:r>
              <a:rPr lang="en-US" altLang="en-US" sz="2000" dirty="0">
                <a:latin typeface="Calibri" panose="020F0502020204030204" pitchFamily="34" charset="0"/>
              </a:rPr>
              <a:t>obtain a short-list </a:t>
            </a:r>
            <a:r>
              <a:rPr lang="en-US" altLang="en-US" sz="2000" dirty="0" smtClean="0">
                <a:latin typeface="Calibri" panose="020F0502020204030204" pitchFamily="34" charset="0"/>
              </a:rPr>
              <a:t>to be investigated </a:t>
            </a:r>
            <a:r>
              <a:rPr lang="en-US" altLang="en-US" sz="2000" dirty="0">
                <a:latin typeface="Calibri" panose="020F0502020204030204" pitchFamily="34" charset="0"/>
              </a:rPr>
              <a:t>at a more detailed </a:t>
            </a:r>
            <a:r>
              <a:rPr lang="en-US" altLang="en-US" sz="2000" dirty="0" smtClean="0">
                <a:latin typeface="Calibri" panose="020F0502020204030204" pitchFamily="34" charset="0"/>
              </a:rPr>
              <a:t>level</a:t>
            </a:r>
            <a:endParaRPr lang="en-US" altLang="en-US" sz="2000" dirty="0" smtClean="0">
              <a:latin typeface="Calibri" panose="020F0502020204030204" pitchFamily="34" charset="0"/>
            </a:endParaRPr>
          </a:p>
        </p:txBody>
      </p:sp>
      <p:sp>
        <p:nvSpPr>
          <p:cNvPr id="4" name="TextBox 1"/>
          <p:cNvSpPr txBox="1">
            <a:spLocks noChangeArrowheads="1"/>
          </p:cNvSpPr>
          <p:nvPr/>
        </p:nvSpPr>
        <p:spPr bwMode="auto">
          <a:xfrm>
            <a:off x="1783557" y="347587"/>
            <a:ext cx="6489700" cy="646113"/>
          </a:xfrm>
          <a:prstGeom prst="rect">
            <a:avLst/>
          </a:prstGeom>
          <a:noFill/>
          <a:ln w="9525">
            <a:noFill/>
            <a:miter lim="800000"/>
            <a:headEnd/>
            <a:tailEnd/>
          </a:ln>
        </p:spPr>
        <p:txBody>
          <a:bodyPr>
            <a:spAutoFit/>
          </a:bodyPr>
          <a:lstStyle/>
          <a:p>
            <a:pPr>
              <a:defRPr/>
            </a:pPr>
            <a:r>
              <a:rPr lang="en-US" sz="3600" b="1" dirty="0" smtClean="0">
                <a:solidFill>
                  <a:schemeClr val="bg2">
                    <a:lumMod val="25000"/>
                  </a:schemeClr>
                </a:solidFill>
              </a:rPr>
              <a:t>Irrigation WUE</a:t>
            </a:r>
            <a:endParaRPr lang="en-US" sz="3600" b="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2176463" y="369888"/>
            <a:ext cx="5981700" cy="6048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3200" dirty="0" smtClean="0">
                <a:latin typeface="+mn-lt"/>
              </a:rPr>
              <a:t>Irrigation WUE Short-list</a:t>
            </a:r>
            <a:endParaRPr lang="en-US" altLang="en-US" sz="3200" dirty="0">
              <a:latin typeface="+mn-lt"/>
            </a:endParaRPr>
          </a:p>
        </p:txBody>
      </p:sp>
      <p:sp>
        <p:nvSpPr>
          <p:cNvPr id="51203" name="Content Placeholder 2"/>
          <p:cNvSpPr>
            <a:spLocks noGrp="1"/>
          </p:cNvSpPr>
          <p:nvPr>
            <p:ph idx="1"/>
          </p:nvPr>
        </p:nvSpPr>
        <p:spPr bwMode="auto">
          <a:xfrm>
            <a:off x="1511300" y="1320800"/>
            <a:ext cx="7632700" cy="3903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Bef>
                <a:spcPts val="500"/>
              </a:spcBef>
              <a:spcAft>
                <a:spcPts val="500"/>
              </a:spcAft>
              <a:buFont typeface="Calibri" panose="020F0502020204030204" pitchFamily="34" charset="0"/>
              <a:buAutoNum type="arabicPeriod"/>
            </a:pPr>
            <a:r>
              <a:rPr lang="en-ZA" altLang="en-US" sz="2400" dirty="0" smtClean="0">
                <a:cs typeface="Arial" panose="020B0604020202020204" pitchFamily="34" charset="0"/>
              </a:rPr>
              <a:t>P</a:t>
            </a:r>
            <a:endParaRPr lang="en-US" altLang="en-US" sz="2400" dirty="0" smtClean="0">
              <a:cs typeface="Arial" panose="020B0604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252087314"/>
              </p:ext>
            </p:extLst>
          </p:nvPr>
        </p:nvGraphicFramePr>
        <p:xfrm>
          <a:off x="192088" y="1069977"/>
          <a:ext cx="8723312" cy="5282646"/>
        </p:xfrm>
        <a:graphic>
          <a:graphicData uri="http://schemas.openxmlformats.org/drawingml/2006/table">
            <a:tbl>
              <a:tblPr firstRow="1" bandRow="1">
                <a:tableStyleId>{5C22544A-7EE6-4342-B048-85BDC9FD1C3A}</a:tableStyleId>
              </a:tblPr>
              <a:tblGrid>
                <a:gridCol w="5808662"/>
                <a:gridCol w="2914650"/>
              </a:tblGrid>
              <a:tr h="628535">
                <a:tc>
                  <a:txBody>
                    <a:bodyPr/>
                    <a:lstStyle/>
                    <a:p>
                      <a:pPr algn="ctr"/>
                      <a:r>
                        <a:rPr lang="en-US" sz="1800" b="0" dirty="0" smtClean="0">
                          <a:latin typeface="+mn-lt"/>
                          <a:cs typeface="Arial" pitchFamily="34" charset="0"/>
                        </a:rPr>
                        <a:t>Option</a:t>
                      </a:r>
                      <a:endParaRPr lang="en-US" sz="1800" b="0" dirty="0">
                        <a:latin typeface="+mn-lt"/>
                        <a:cs typeface="Arial" pitchFamily="34" charset="0"/>
                      </a:endParaRPr>
                    </a:p>
                  </a:txBody>
                  <a:tcPr marL="91433" marR="91433" marT="45729" marB="45729"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schemeClr>
                    </a:solidFill>
                  </a:tcPr>
                </a:tc>
                <a:tc>
                  <a:txBody>
                    <a:bodyPr/>
                    <a:lstStyle/>
                    <a:p>
                      <a:pPr algn="ctr"/>
                      <a:r>
                        <a:rPr lang="en-US" sz="1800" b="0" dirty="0" smtClean="0">
                          <a:latin typeface="+mn-lt"/>
                          <a:cs typeface="Arial" pitchFamily="34" charset="0"/>
                        </a:rPr>
                        <a:t>Potential savings</a:t>
                      </a:r>
                    </a:p>
                    <a:p>
                      <a:pPr algn="ctr"/>
                      <a:r>
                        <a:rPr lang="en-US" sz="1800" b="0" dirty="0" smtClean="0">
                          <a:latin typeface="+mn-lt"/>
                          <a:cs typeface="Arial" pitchFamily="34" charset="0"/>
                        </a:rPr>
                        <a:t>(mill m</a:t>
                      </a:r>
                      <a:r>
                        <a:rPr lang="en-US" sz="1800" b="0" baseline="30000" dirty="0" smtClean="0">
                          <a:latin typeface="+mn-lt"/>
                          <a:cs typeface="Arial" pitchFamily="34" charset="0"/>
                        </a:rPr>
                        <a:t>3</a:t>
                      </a:r>
                      <a:r>
                        <a:rPr lang="en-US" sz="1800" b="0" dirty="0" smtClean="0">
                          <a:latin typeface="+mn-lt"/>
                          <a:cs typeface="Arial" pitchFamily="34" charset="0"/>
                        </a:rPr>
                        <a:t>/a)</a:t>
                      </a:r>
                      <a:endParaRPr lang="en-US" sz="1800" b="0" dirty="0">
                        <a:latin typeface="+mn-lt"/>
                        <a:cs typeface="Arial" pitchFamily="34" charset="0"/>
                      </a:endParaRPr>
                    </a:p>
                  </a:txBody>
                  <a:tcPr marL="91433" marR="91433"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schemeClr>
                    </a:solidFill>
                  </a:tcPr>
                </a:tc>
              </a:tr>
              <a:tr h="812687">
                <a:tc>
                  <a:txBody>
                    <a:bodyPr/>
                    <a:lstStyle/>
                    <a:p>
                      <a:pPr marL="0" marR="0" algn="l">
                        <a:lnSpc>
                          <a:spcPct val="110000"/>
                        </a:lnSpc>
                        <a:spcBef>
                          <a:spcPts val="0"/>
                        </a:spcBef>
                        <a:spcAft>
                          <a:spcPts val="300"/>
                        </a:spcAft>
                      </a:pPr>
                      <a:r>
                        <a:rPr lang="en-ZA" sz="1800" b="1" dirty="0">
                          <a:latin typeface="+mn-lt"/>
                          <a:ea typeface="Arial"/>
                          <a:cs typeface="Arial"/>
                        </a:rPr>
                        <a:t>Lining of earth canals and storage ponds to reduce seepage losses in the GFRWUA</a:t>
                      </a:r>
                      <a:endParaRPr lang="en-US" sz="1800" b="1" dirty="0">
                        <a:latin typeface="+mn-lt"/>
                        <a:ea typeface="Arial"/>
                        <a:cs typeface="Times New Roman"/>
                      </a:endParaRPr>
                    </a:p>
                  </a:txBody>
                  <a:tcPr marL="68575" marR="68575" marT="36203" marB="36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ZA" sz="1800" b="1" dirty="0" smtClean="0">
                          <a:latin typeface="+mn-lt"/>
                          <a:ea typeface="Arial"/>
                          <a:cs typeface="Arial"/>
                        </a:rPr>
                        <a:t>18</a:t>
                      </a:r>
                      <a:endParaRPr lang="en-US" sz="1800" b="1" dirty="0">
                        <a:latin typeface="+mn-lt"/>
                        <a:ea typeface="Arial"/>
                        <a:cs typeface="Times New Roman"/>
                      </a:endParaRPr>
                    </a:p>
                    <a:p>
                      <a:pPr marL="0" marR="0" algn="ctr">
                        <a:lnSpc>
                          <a:spcPct val="110000"/>
                        </a:lnSpc>
                        <a:spcBef>
                          <a:spcPts val="0"/>
                        </a:spcBef>
                        <a:spcAft>
                          <a:spcPts val="0"/>
                        </a:spcAft>
                      </a:pPr>
                      <a:r>
                        <a:rPr lang="en-ZA" sz="1800" b="1" dirty="0">
                          <a:latin typeface="+mn-lt"/>
                          <a:ea typeface="Arial"/>
                          <a:cs typeface="Arial"/>
                        </a:rPr>
                        <a:t>(if 50% of canals are lined)</a:t>
                      </a:r>
                      <a:endParaRPr lang="en-US" sz="1800" b="1" dirty="0">
                        <a:latin typeface="+mn-lt"/>
                        <a:ea typeface="Arial"/>
                        <a:cs typeface="Times New Roman"/>
                      </a:endParaRPr>
                    </a:p>
                  </a:txBody>
                  <a:tcPr marL="68575" marR="68575" marT="36203" marB="36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5541">
                <a:tc>
                  <a:txBody>
                    <a:bodyPr/>
                    <a:lstStyle/>
                    <a:p>
                      <a:pPr marL="0" marR="0" algn="l">
                        <a:lnSpc>
                          <a:spcPct val="110000"/>
                        </a:lnSpc>
                        <a:spcBef>
                          <a:spcPts val="0"/>
                        </a:spcBef>
                        <a:spcAft>
                          <a:spcPts val="300"/>
                        </a:spcAft>
                      </a:pPr>
                      <a:r>
                        <a:rPr lang="en-ZA" sz="1800" b="1" dirty="0">
                          <a:latin typeface="+mn-lt"/>
                          <a:ea typeface="Arial"/>
                          <a:cs typeface="Arial" pitchFamily="34" charset="0"/>
                        </a:rPr>
                        <a:t>Improve measurement and monitoring of releases into canals to reduce </a:t>
                      </a:r>
                      <a:r>
                        <a:rPr lang="en-ZA" sz="1800" b="1" dirty="0" smtClean="0">
                          <a:latin typeface="+mn-lt"/>
                          <a:ea typeface="Arial"/>
                          <a:cs typeface="Arial" pitchFamily="34" charset="0"/>
                        </a:rPr>
                        <a:t>overtopping</a:t>
                      </a:r>
                      <a:endParaRPr lang="en-US" sz="1800" b="1" dirty="0">
                        <a:latin typeface="+mn-lt"/>
                        <a:ea typeface="Arial"/>
                        <a:cs typeface="Arial" pitchFamily="34" charset="0"/>
                      </a:endParaRPr>
                    </a:p>
                  </a:txBody>
                  <a:tcPr marL="68575" marR="68575" marT="36193" marB="361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ZA" sz="1800" b="1" dirty="0" smtClean="0">
                          <a:latin typeface="+mn-lt"/>
                          <a:ea typeface="Arial"/>
                          <a:cs typeface="Arial" pitchFamily="34" charset="0"/>
                        </a:rPr>
                        <a:t>GFRWUA: 20</a:t>
                      </a:r>
                      <a:endParaRPr lang="en-US" sz="1800" b="1" dirty="0">
                        <a:latin typeface="+mn-lt"/>
                        <a:ea typeface="Arial"/>
                        <a:cs typeface="Arial" pitchFamily="34" charset="0"/>
                      </a:endParaRPr>
                    </a:p>
                    <a:p>
                      <a:pPr marL="0" marR="0" algn="ctr">
                        <a:lnSpc>
                          <a:spcPct val="110000"/>
                        </a:lnSpc>
                        <a:spcBef>
                          <a:spcPts val="0"/>
                        </a:spcBef>
                        <a:spcAft>
                          <a:spcPts val="0"/>
                        </a:spcAft>
                      </a:pPr>
                      <a:r>
                        <a:rPr lang="en-ZA" sz="1800" b="1" dirty="0" smtClean="0">
                          <a:latin typeface="+mn-lt"/>
                          <a:ea typeface="Arial"/>
                          <a:cs typeface="Arial" pitchFamily="34" charset="0"/>
                        </a:rPr>
                        <a:t>LSRWUA: 5</a:t>
                      </a:r>
                      <a:endParaRPr lang="en-US" sz="1800" b="1" dirty="0">
                        <a:latin typeface="+mn-lt"/>
                        <a:ea typeface="Arial"/>
                        <a:cs typeface="Arial" pitchFamily="34" charset="0"/>
                      </a:endParaRPr>
                    </a:p>
                  </a:txBody>
                  <a:tcPr marL="68575" marR="68575" marT="36193" marB="361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0176">
                <a:tc>
                  <a:txBody>
                    <a:bodyPr/>
                    <a:lstStyle/>
                    <a:p>
                      <a:pPr marL="0" marR="0" algn="l">
                        <a:lnSpc>
                          <a:spcPct val="110000"/>
                        </a:lnSpc>
                        <a:spcBef>
                          <a:spcPts val="0"/>
                        </a:spcBef>
                        <a:spcAft>
                          <a:spcPts val="0"/>
                        </a:spcAft>
                      </a:pPr>
                      <a:r>
                        <a:rPr lang="en-ZA" sz="1800" b="1" dirty="0">
                          <a:latin typeface="+mn-lt"/>
                          <a:ea typeface="Arial"/>
                          <a:cs typeface="Arial" pitchFamily="34" charset="0"/>
                        </a:rPr>
                        <a:t>Reed clearing along river banks and aquatic weed clearing to improve river flow</a:t>
                      </a:r>
                      <a:endParaRPr lang="en-US" sz="1800" b="1" dirty="0">
                        <a:latin typeface="+mn-lt"/>
                        <a:ea typeface="Arial"/>
                        <a:cs typeface="Arial" pitchFamily="34" charset="0"/>
                      </a:endParaRPr>
                    </a:p>
                  </a:txBody>
                  <a:tcPr marL="68575" marR="68575" marT="36215" marB="362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ZA" sz="1800" b="1" dirty="0">
                          <a:latin typeface="+mn-lt"/>
                          <a:ea typeface="Arial"/>
                          <a:cs typeface="Arial" pitchFamily="34" charset="0"/>
                        </a:rPr>
                        <a:t>Not yet quantified</a:t>
                      </a:r>
                      <a:endParaRPr lang="en-US" sz="1800" b="1" dirty="0">
                        <a:latin typeface="+mn-lt"/>
                        <a:ea typeface="Arial"/>
                        <a:cs typeface="Arial" pitchFamily="34" charset="0"/>
                      </a:endParaRPr>
                    </a:p>
                  </a:txBody>
                  <a:tcPr marL="68575" marR="68575" marT="36215" marB="362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3669">
                <a:tc>
                  <a:txBody>
                    <a:bodyPr/>
                    <a:lstStyle/>
                    <a:p>
                      <a:pPr marL="0" marR="0" algn="l">
                        <a:lnSpc>
                          <a:spcPct val="110000"/>
                        </a:lnSpc>
                        <a:spcBef>
                          <a:spcPts val="0"/>
                        </a:spcBef>
                        <a:spcAft>
                          <a:spcPts val="0"/>
                        </a:spcAft>
                      </a:pPr>
                      <a:r>
                        <a:rPr lang="en-ZA" sz="1800" b="1" dirty="0">
                          <a:latin typeface="+mn-lt"/>
                          <a:ea typeface="Arial"/>
                          <a:cs typeface="Arial" pitchFamily="34" charset="0"/>
                        </a:rPr>
                        <a:t>Freshening allocation reduction in the </a:t>
                      </a:r>
                      <a:r>
                        <a:rPr lang="en-ZA" sz="1800" b="1" dirty="0" smtClean="0">
                          <a:latin typeface="+mn-lt"/>
                          <a:ea typeface="Arial"/>
                          <a:cs typeface="Arial" pitchFamily="34" charset="0"/>
                        </a:rPr>
                        <a:t>lower</a:t>
                      </a:r>
                      <a:r>
                        <a:rPr lang="en-ZA" sz="1800" b="1" baseline="0" dirty="0" smtClean="0">
                          <a:latin typeface="+mn-lt"/>
                          <a:ea typeface="Arial"/>
                          <a:cs typeface="Arial" pitchFamily="34" charset="0"/>
                        </a:rPr>
                        <a:t> Fish River</a:t>
                      </a:r>
                      <a:endParaRPr lang="en-US" sz="1800" b="1" dirty="0">
                        <a:latin typeface="+mn-lt"/>
                        <a:ea typeface="Arial"/>
                        <a:cs typeface="Arial" pitchFamily="34" charset="0"/>
                      </a:endParaRPr>
                    </a:p>
                  </a:txBody>
                  <a:tcPr marL="68575" marR="68575" marT="36187" marB="361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ZA" sz="1800" b="1" dirty="0">
                          <a:latin typeface="+mn-lt"/>
                          <a:ea typeface="Arial"/>
                          <a:cs typeface="Arial" pitchFamily="34" charset="0"/>
                        </a:rPr>
                        <a:t>To be determined through modelling</a:t>
                      </a:r>
                      <a:endParaRPr lang="en-US" sz="1800" b="1" dirty="0">
                        <a:latin typeface="+mn-lt"/>
                        <a:ea typeface="Arial"/>
                        <a:cs typeface="Arial" pitchFamily="34" charset="0"/>
                      </a:endParaRPr>
                    </a:p>
                  </a:txBody>
                  <a:tcPr marL="68575" marR="68575" marT="36187" marB="361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7978">
                <a:tc>
                  <a:txBody>
                    <a:bodyPr/>
                    <a:lstStyle/>
                    <a:p>
                      <a:pPr marL="0" marR="0" algn="l">
                        <a:lnSpc>
                          <a:spcPct val="110000"/>
                        </a:lnSpc>
                        <a:spcBef>
                          <a:spcPts val="0"/>
                        </a:spcBef>
                        <a:spcAft>
                          <a:spcPts val="300"/>
                        </a:spcAft>
                      </a:pPr>
                      <a:r>
                        <a:rPr lang="en-ZA" sz="1800" b="1" dirty="0">
                          <a:latin typeface="+mn-lt"/>
                          <a:ea typeface="Arial"/>
                          <a:cs typeface="Arial" pitchFamily="34" charset="0"/>
                        </a:rPr>
                        <a:t>Improvement in water measurement and water control structures to ensure correct allocations to </a:t>
                      </a:r>
                      <a:r>
                        <a:rPr lang="en-ZA" sz="1800" b="1" dirty="0" smtClean="0">
                          <a:latin typeface="+mn-lt"/>
                          <a:ea typeface="Arial"/>
                          <a:cs typeface="Arial" pitchFamily="34" charset="0"/>
                        </a:rPr>
                        <a:t>irrigators</a:t>
                      </a:r>
                      <a:endParaRPr lang="en-US" sz="1800" b="1" dirty="0">
                        <a:latin typeface="+mn-lt"/>
                        <a:ea typeface="Arial"/>
                        <a:cs typeface="Arial" pitchFamily="34" charset="0"/>
                      </a:endParaRPr>
                    </a:p>
                  </a:txBody>
                  <a:tcPr marL="68575" marR="68575" marT="36190" marB="36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ZA" sz="1800" b="1" dirty="0" smtClean="0">
                          <a:latin typeface="+mn-lt"/>
                          <a:ea typeface="Arial"/>
                          <a:cs typeface="Arial" pitchFamily="34" charset="0"/>
                        </a:rPr>
                        <a:t>GFRWUA: 5</a:t>
                      </a:r>
                      <a:endParaRPr lang="en-US" sz="1800" b="1" dirty="0">
                        <a:latin typeface="+mn-lt"/>
                        <a:ea typeface="Arial"/>
                        <a:cs typeface="Arial" pitchFamily="34" charset="0"/>
                      </a:endParaRPr>
                    </a:p>
                    <a:p>
                      <a:pPr marL="0" marR="0" algn="ctr">
                        <a:lnSpc>
                          <a:spcPct val="110000"/>
                        </a:lnSpc>
                        <a:spcBef>
                          <a:spcPts val="0"/>
                        </a:spcBef>
                        <a:spcAft>
                          <a:spcPts val="0"/>
                        </a:spcAft>
                      </a:pPr>
                      <a:r>
                        <a:rPr lang="en-ZA" sz="1800" b="1" dirty="0" smtClean="0">
                          <a:latin typeface="+mn-lt"/>
                          <a:ea typeface="Arial"/>
                          <a:cs typeface="Arial" pitchFamily="34" charset="0"/>
                        </a:rPr>
                        <a:t>LSRWUA: 1</a:t>
                      </a:r>
                      <a:endParaRPr lang="en-US" sz="1800" b="1" dirty="0">
                        <a:latin typeface="+mn-lt"/>
                        <a:ea typeface="Arial"/>
                        <a:cs typeface="Arial" pitchFamily="34" charset="0"/>
                      </a:endParaRPr>
                    </a:p>
                  </a:txBody>
                  <a:tcPr marL="68575" marR="68575" marT="36190" marB="36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2687">
                <a:tc>
                  <a:txBody>
                    <a:bodyPr/>
                    <a:lstStyle/>
                    <a:p>
                      <a:pPr marL="0" marR="0" algn="l">
                        <a:lnSpc>
                          <a:spcPct val="110000"/>
                        </a:lnSpc>
                        <a:spcBef>
                          <a:spcPts val="0"/>
                        </a:spcBef>
                        <a:spcAft>
                          <a:spcPts val="300"/>
                        </a:spcAft>
                      </a:pPr>
                      <a:r>
                        <a:rPr lang="en-ZA" sz="1800" b="1" dirty="0" smtClean="0">
                          <a:latin typeface="+mn-lt"/>
                          <a:ea typeface="Arial"/>
                          <a:cs typeface="Arial" pitchFamily="34" charset="0"/>
                        </a:rPr>
                        <a:t>Refurbish </a:t>
                      </a:r>
                      <a:r>
                        <a:rPr lang="en-ZA" sz="1800" b="1" dirty="0">
                          <a:latin typeface="+mn-lt"/>
                          <a:ea typeface="Arial"/>
                          <a:cs typeface="Arial" pitchFamily="34" charset="0"/>
                        </a:rPr>
                        <a:t>leaking release gates at Darlington Dam in the LSRWUA</a:t>
                      </a:r>
                      <a:endParaRPr lang="en-US" sz="1800" b="1" dirty="0">
                        <a:latin typeface="+mn-lt"/>
                        <a:ea typeface="Arial"/>
                        <a:cs typeface="Arial" pitchFamily="34" charset="0"/>
                      </a:endParaRPr>
                    </a:p>
                  </a:txBody>
                  <a:tcPr marL="68575" marR="68575" marT="36177" marB="361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ZA" sz="1800" b="1" dirty="0" smtClean="0">
                          <a:latin typeface="+mn-lt"/>
                          <a:ea typeface="Arial"/>
                          <a:cs typeface="Arial" pitchFamily="34" charset="0"/>
                        </a:rPr>
                        <a:t>Prevent </a:t>
                      </a:r>
                      <a:r>
                        <a:rPr lang="en-ZA" sz="1800" b="1" dirty="0">
                          <a:latin typeface="+mn-lt"/>
                          <a:ea typeface="Arial"/>
                          <a:cs typeface="Arial" pitchFamily="34" charset="0"/>
                        </a:rPr>
                        <a:t>spills at </a:t>
                      </a:r>
                      <a:r>
                        <a:rPr lang="en-ZA" sz="1800" b="1" dirty="0" err="1">
                          <a:latin typeface="+mn-lt"/>
                          <a:ea typeface="Arial"/>
                          <a:cs typeface="Arial" pitchFamily="34" charset="0"/>
                        </a:rPr>
                        <a:t>Korhaansdrift</a:t>
                      </a:r>
                      <a:r>
                        <a:rPr lang="en-ZA" sz="1800" b="1" dirty="0">
                          <a:latin typeface="+mn-lt"/>
                          <a:ea typeface="Arial"/>
                          <a:cs typeface="Arial" pitchFamily="34" charset="0"/>
                        </a:rPr>
                        <a:t> Weir due to </a:t>
                      </a:r>
                      <a:r>
                        <a:rPr lang="en-ZA" sz="1800" b="1" dirty="0" smtClean="0">
                          <a:latin typeface="+mn-lt"/>
                          <a:ea typeface="Arial"/>
                          <a:cs typeface="Arial" pitchFamily="34" charset="0"/>
                        </a:rPr>
                        <a:t>leakage - limited</a:t>
                      </a:r>
                      <a:endParaRPr lang="en-ZA" sz="1800" b="1" dirty="0" smtClean="0">
                        <a:latin typeface="+mn-lt"/>
                        <a:ea typeface="Arial"/>
                        <a:cs typeface="Arial" pitchFamily="34" charset="0"/>
                      </a:endParaRPr>
                    </a:p>
                  </a:txBody>
                  <a:tcPr marL="68575" marR="68575" marT="36177" marB="361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50359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619250" y="274638"/>
            <a:ext cx="706755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b="1" dirty="0" smtClean="0">
                <a:solidFill>
                  <a:schemeClr val="bg2">
                    <a:lumMod val="25000"/>
                  </a:schemeClr>
                </a:solidFill>
              </a:rPr>
              <a:t>WRYM: Scenario Analysis</a:t>
            </a:r>
            <a:endParaRPr lang="en-US" altLang="en-US" dirty="0" smtClean="0"/>
          </a:p>
        </p:txBody>
      </p:sp>
      <p:sp>
        <p:nvSpPr>
          <p:cNvPr id="27651" name="TextBox 7"/>
          <p:cNvSpPr txBox="1">
            <a:spLocks noChangeArrowheads="1"/>
          </p:cNvSpPr>
          <p:nvPr/>
        </p:nvSpPr>
        <p:spPr bwMode="auto">
          <a:xfrm>
            <a:off x="1500188" y="1103313"/>
            <a:ext cx="730567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Char char="•"/>
              <a:defRPr/>
            </a:pPr>
            <a:r>
              <a:rPr lang="en-US" altLang="en-US" dirty="0" smtClean="0">
                <a:latin typeface="+mn-lt"/>
              </a:rPr>
              <a:t>Estimating </a:t>
            </a:r>
            <a:r>
              <a:rPr lang="en-US" altLang="en-US" dirty="0" smtClean="0">
                <a:latin typeface="+mn-lt"/>
              </a:rPr>
              <a:t>potential volumes and sources of water that might be available to NMBM and </a:t>
            </a:r>
            <a:r>
              <a:rPr lang="en-US" altLang="en-US" dirty="0" smtClean="0">
                <a:latin typeface="+mn-lt"/>
              </a:rPr>
              <a:t>assessing system </a:t>
            </a:r>
            <a:r>
              <a:rPr lang="en-US" altLang="en-US" dirty="0" smtClean="0">
                <a:latin typeface="+mn-lt"/>
              </a:rPr>
              <a:t>response in </a:t>
            </a:r>
            <a:r>
              <a:rPr lang="en-US" altLang="en-US" dirty="0" smtClean="0">
                <a:latin typeface="+mn-lt"/>
              </a:rPr>
              <a:t>WRYM</a:t>
            </a:r>
            <a:endParaRPr lang="en-US" altLang="en-US" dirty="0" smtClean="0">
              <a:latin typeface="+mn-lt"/>
            </a:endParaRPr>
          </a:p>
          <a:p>
            <a:pPr eaLnBrk="1" hangingPunct="1">
              <a:buFont typeface="Arial" panose="020B0604020202020204" pitchFamily="34" charset="0"/>
              <a:buChar char="•"/>
              <a:defRPr/>
            </a:pPr>
            <a:r>
              <a:rPr lang="en-US" altLang="en-US" dirty="0" smtClean="0">
                <a:latin typeface="+mn-lt"/>
              </a:rPr>
              <a:t>Preliminary analysis of selected scenarios:</a:t>
            </a:r>
            <a:endParaRPr lang="en-US" altLang="en-US" dirty="0" smtClean="0">
              <a:latin typeface="+mn-lt"/>
            </a:endParaRPr>
          </a:p>
          <a:p>
            <a:pPr lvl="1" eaLnBrk="1" hangingPunct="1">
              <a:buFont typeface="Arial" panose="020B0604020202020204" pitchFamily="34" charset="0"/>
              <a:buChar char="•"/>
              <a:defRPr/>
            </a:pPr>
            <a:r>
              <a:rPr lang="en-US" altLang="en-US" sz="2200" dirty="0" smtClean="0">
                <a:solidFill>
                  <a:srgbClr val="0070C0"/>
                </a:solidFill>
                <a:latin typeface="+mn-lt"/>
              </a:rPr>
              <a:t>Lining of earth canals – reduction in canal losses from current (25%) to 0%</a:t>
            </a:r>
          </a:p>
          <a:p>
            <a:pPr lvl="1" eaLnBrk="1" hangingPunct="1">
              <a:buFont typeface="Arial" panose="020B0604020202020204" pitchFamily="34" charset="0"/>
              <a:buChar char="•"/>
              <a:defRPr/>
            </a:pPr>
            <a:r>
              <a:rPr lang="en-US" altLang="en-US" sz="2200" dirty="0" smtClean="0">
                <a:solidFill>
                  <a:srgbClr val="0070C0"/>
                </a:solidFill>
                <a:latin typeface="+mn-lt"/>
              </a:rPr>
              <a:t>Increasing FSC of Darlington Dam</a:t>
            </a:r>
          </a:p>
          <a:p>
            <a:pPr eaLnBrk="1" hangingPunct="1">
              <a:buFont typeface="Arial" panose="020B0604020202020204" pitchFamily="34" charset="0"/>
              <a:buChar char="•"/>
              <a:defRPr/>
            </a:pPr>
            <a:r>
              <a:rPr lang="en-US" altLang="en-US" dirty="0" smtClean="0">
                <a:latin typeface="+mn-lt"/>
              </a:rPr>
              <a:t>Scenarios </a:t>
            </a:r>
            <a:r>
              <a:rPr lang="en-US" altLang="en-US" dirty="0" smtClean="0">
                <a:latin typeface="+mn-lt"/>
              </a:rPr>
              <a:t>already configured </a:t>
            </a:r>
            <a:r>
              <a:rPr lang="en-US" altLang="en-US" dirty="0">
                <a:latin typeface="+mn-lt"/>
              </a:rPr>
              <a:t>in WRYM and analysis </a:t>
            </a:r>
            <a:r>
              <a:rPr lang="en-US" altLang="en-US" dirty="0" smtClean="0">
                <a:latin typeface="+mn-lt"/>
              </a:rPr>
              <a:t>underway</a:t>
            </a:r>
            <a:endParaRPr lang="en-US" altLang="en-US" dirty="0" smtClean="0">
              <a:latin typeface="+mn-lt"/>
            </a:endParaRPr>
          </a:p>
        </p:txBody>
      </p:sp>
    </p:spTree>
    <p:extLst>
      <p:ext uri="{BB962C8B-B14F-4D97-AF65-F5344CB8AC3E}">
        <p14:creationId xmlns:p14="http://schemas.microsoft.com/office/powerpoint/2010/main" val="107761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619250" y="274638"/>
            <a:ext cx="706755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b="1" dirty="0" smtClean="0">
                <a:solidFill>
                  <a:schemeClr val="bg2">
                    <a:lumMod val="25000"/>
                  </a:schemeClr>
                </a:solidFill>
              </a:rPr>
              <a:t>Operational </a:t>
            </a:r>
            <a:r>
              <a:rPr lang="en-US" b="1" dirty="0" smtClean="0">
                <a:solidFill>
                  <a:schemeClr val="bg2">
                    <a:lumMod val="25000"/>
                  </a:schemeClr>
                </a:solidFill>
              </a:rPr>
              <a:t>analysis</a:t>
            </a:r>
            <a:r>
              <a:rPr lang="en-US" b="1" dirty="0" smtClean="0">
                <a:solidFill>
                  <a:schemeClr val="bg2">
                    <a:lumMod val="25000"/>
                  </a:schemeClr>
                </a:solidFill>
              </a:rPr>
              <a:t/>
            </a:r>
            <a:br>
              <a:rPr lang="en-US" b="1" dirty="0" smtClean="0">
                <a:solidFill>
                  <a:schemeClr val="bg2">
                    <a:lumMod val="25000"/>
                  </a:schemeClr>
                </a:solidFill>
              </a:rPr>
            </a:br>
            <a:endParaRPr lang="en-US" altLang="en-US" dirty="0" smtClean="0"/>
          </a:p>
        </p:txBody>
      </p:sp>
      <p:sp>
        <p:nvSpPr>
          <p:cNvPr id="27651" name="TextBox 7"/>
          <p:cNvSpPr txBox="1">
            <a:spLocks noChangeArrowheads="1"/>
          </p:cNvSpPr>
          <p:nvPr/>
        </p:nvSpPr>
        <p:spPr bwMode="auto">
          <a:xfrm>
            <a:off x="1500188" y="1160463"/>
            <a:ext cx="730567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Char char="•"/>
              <a:defRPr/>
            </a:pPr>
            <a:r>
              <a:rPr lang="en-US" altLang="en-US" dirty="0" err="1" smtClean="0">
                <a:latin typeface="+mn-lt"/>
              </a:rPr>
              <a:t>Elandsdrift</a:t>
            </a:r>
            <a:r>
              <a:rPr lang="en-US" altLang="en-US" dirty="0" smtClean="0">
                <a:latin typeface="+mn-lt"/>
              </a:rPr>
              <a:t> and De </a:t>
            </a:r>
            <a:r>
              <a:rPr lang="en-US" altLang="en-US" dirty="0" err="1" smtClean="0">
                <a:latin typeface="+mn-lt"/>
              </a:rPr>
              <a:t>Mistkraal</a:t>
            </a:r>
            <a:r>
              <a:rPr lang="en-US" altLang="en-US" dirty="0" smtClean="0">
                <a:latin typeface="+mn-lt"/>
              </a:rPr>
              <a:t> weir operations:</a:t>
            </a:r>
          </a:p>
          <a:p>
            <a:pPr lvl="1" eaLnBrk="1" hangingPunct="1">
              <a:buFont typeface="Arial" panose="020B0604020202020204" pitchFamily="34" charset="0"/>
              <a:buChar char="•"/>
              <a:defRPr/>
            </a:pPr>
            <a:r>
              <a:rPr lang="en-US" altLang="en-US" sz="2200" dirty="0">
                <a:latin typeface="+mn-lt"/>
              </a:rPr>
              <a:t>A clearer understanding of freshening releases is needed to confirm estimated potential savings </a:t>
            </a:r>
          </a:p>
          <a:p>
            <a:pPr lvl="1" eaLnBrk="1" hangingPunct="1">
              <a:buFont typeface="Arial" panose="020B0604020202020204" pitchFamily="34" charset="0"/>
              <a:buChar char="•"/>
              <a:defRPr/>
            </a:pPr>
            <a:r>
              <a:rPr lang="en-US" altLang="en-US" sz="2200" dirty="0" smtClean="0">
                <a:latin typeface="+mn-lt"/>
              </a:rPr>
              <a:t>Comparison between observed releases, irrigation water requests and minimum (compensation) flow requirements show that potential savings could be made</a:t>
            </a:r>
          </a:p>
          <a:p>
            <a:pPr lvl="2" eaLnBrk="1" hangingPunct="1">
              <a:buFont typeface="Arial" panose="020B0604020202020204" pitchFamily="34" charset="0"/>
              <a:buChar char="•"/>
              <a:defRPr/>
            </a:pPr>
            <a:r>
              <a:rPr lang="en-US" altLang="en-US" sz="2000" dirty="0" smtClean="0">
                <a:solidFill>
                  <a:srgbClr val="0070C0"/>
                </a:solidFill>
                <a:latin typeface="+mn-lt"/>
              </a:rPr>
              <a:t>Up to 50 million m</a:t>
            </a:r>
            <a:r>
              <a:rPr lang="en-US" altLang="en-US" sz="2000" baseline="30000" dirty="0" smtClean="0">
                <a:solidFill>
                  <a:srgbClr val="0070C0"/>
                </a:solidFill>
                <a:latin typeface="+mn-lt"/>
              </a:rPr>
              <a:t>3</a:t>
            </a:r>
            <a:r>
              <a:rPr lang="en-US" altLang="en-US" sz="2000" dirty="0" smtClean="0">
                <a:solidFill>
                  <a:srgbClr val="0070C0"/>
                </a:solidFill>
                <a:latin typeface="+mn-lt"/>
              </a:rPr>
              <a:t>/a at </a:t>
            </a:r>
            <a:r>
              <a:rPr lang="en-US" altLang="en-US" sz="2000" dirty="0" err="1" smtClean="0">
                <a:solidFill>
                  <a:srgbClr val="0070C0"/>
                </a:solidFill>
                <a:latin typeface="+mn-lt"/>
              </a:rPr>
              <a:t>Elandsdrift</a:t>
            </a:r>
            <a:endParaRPr lang="en-US" altLang="en-US" sz="2000" dirty="0" smtClean="0">
              <a:solidFill>
                <a:srgbClr val="0070C0"/>
              </a:solidFill>
              <a:latin typeface="+mn-lt"/>
            </a:endParaRPr>
          </a:p>
          <a:p>
            <a:pPr lvl="2" eaLnBrk="1" hangingPunct="1">
              <a:buFont typeface="Arial" panose="020B0604020202020204" pitchFamily="34" charset="0"/>
              <a:buChar char="•"/>
              <a:defRPr/>
            </a:pPr>
            <a:r>
              <a:rPr lang="en-US" altLang="en-US" sz="2000" dirty="0" smtClean="0">
                <a:solidFill>
                  <a:srgbClr val="0070C0"/>
                </a:solidFill>
                <a:latin typeface="+mn-lt"/>
              </a:rPr>
              <a:t>Up to 7 million m</a:t>
            </a:r>
            <a:r>
              <a:rPr lang="en-US" altLang="en-US" sz="2000" baseline="30000" dirty="0" smtClean="0">
                <a:solidFill>
                  <a:srgbClr val="0070C0"/>
                </a:solidFill>
                <a:latin typeface="+mn-lt"/>
              </a:rPr>
              <a:t>3</a:t>
            </a:r>
            <a:r>
              <a:rPr lang="en-US" altLang="en-US" sz="2000" dirty="0" smtClean="0">
                <a:solidFill>
                  <a:srgbClr val="0070C0"/>
                </a:solidFill>
                <a:latin typeface="+mn-lt"/>
              </a:rPr>
              <a:t>/a at De </a:t>
            </a:r>
            <a:r>
              <a:rPr lang="en-US" altLang="en-US" sz="2000" dirty="0" err="1" smtClean="0">
                <a:solidFill>
                  <a:srgbClr val="0070C0"/>
                </a:solidFill>
                <a:latin typeface="+mn-lt"/>
              </a:rPr>
              <a:t>Mistkraal</a:t>
            </a:r>
            <a:endParaRPr lang="en-US" altLang="en-US" sz="2000" dirty="0" smtClean="0">
              <a:solidFill>
                <a:srgbClr val="0070C0"/>
              </a:solidFill>
              <a:latin typeface="+mn-lt"/>
            </a:endParaRPr>
          </a:p>
          <a:p>
            <a:pPr marL="457200" lvl="1" indent="0" eaLnBrk="1" hangingPunct="1">
              <a:defRPr/>
            </a:pPr>
            <a:endParaRPr lang="en-US" altLang="en-US" dirty="0" smtClean="0">
              <a:latin typeface="+mn-lt"/>
            </a:endParaRPr>
          </a:p>
          <a:p>
            <a:pPr eaLnBrk="1" hangingPunct="1">
              <a:buFont typeface="Arial" panose="020B0604020202020204" pitchFamily="34" charset="0"/>
              <a:buChar char="•"/>
              <a:defRPr/>
            </a:pPr>
            <a:endParaRPr lang="en-US" altLang="en-US" sz="2800" dirty="0" smtClean="0"/>
          </a:p>
        </p:txBody>
      </p:sp>
    </p:spTree>
    <p:extLst>
      <p:ext uri="{BB962C8B-B14F-4D97-AF65-F5344CB8AC3E}">
        <p14:creationId xmlns:p14="http://schemas.microsoft.com/office/powerpoint/2010/main" val="986519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08075" y="147638"/>
            <a:ext cx="8035925" cy="8969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ZA" sz="4000" b="1" dirty="0" err="1">
                <a:solidFill>
                  <a:schemeClr val="bg2">
                    <a:lumMod val="25000"/>
                  </a:schemeClr>
                </a:solidFill>
              </a:rPr>
              <a:t>Elandsdrift</a:t>
            </a:r>
            <a:r>
              <a:rPr lang="en-ZA" sz="4000" b="1" dirty="0">
                <a:solidFill>
                  <a:schemeClr val="bg2">
                    <a:lumMod val="25000"/>
                  </a:schemeClr>
                </a:solidFill>
              </a:rPr>
              <a:t>: 2014 / 2015 Water Year</a:t>
            </a:r>
          </a:p>
        </p:txBody>
      </p:sp>
      <p:sp>
        <p:nvSpPr>
          <p:cNvPr id="17411" name="Footer Placeholder 2"/>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a:t>© DHI</a:t>
            </a:r>
          </a:p>
        </p:txBody>
      </p:sp>
      <p:sp>
        <p:nvSpPr>
          <p:cNvPr id="17412" name="Content Placeholder 3"/>
          <p:cNvSpPr>
            <a:spLocks noGrp="1"/>
          </p:cNvSpPr>
          <p:nvPr>
            <p:ph sz="quarter" idx="13"/>
          </p:nvPr>
        </p:nvSpPr>
        <p:spPr bwMode="auto">
          <a:xfrm>
            <a:off x="4643438" y="1758949"/>
            <a:ext cx="3946525" cy="3832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9875" indent="-269875"/>
            <a:r>
              <a:rPr lang="en-ZA" altLang="en-US" sz="2200" dirty="0" smtClean="0">
                <a:solidFill>
                  <a:schemeClr val="tx1"/>
                </a:solidFill>
              </a:rPr>
              <a:t>Minimum release often 2 m</a:t>
            </a:r>
            <a:r>
              <a:rPr lang="en-ZA" altLang="en-US" sz="2200" baseline="30000" dirty="0" smtClean="0">
                <a:solidFill>
                  <a:schemeClr val="tx1"/>
                </a:solidFill>
              </a:rPr>
              <a:t>3</a:t>
            </a:r>
            <a:r>
              <a:rPr lang="en-ZA" altLang="en-US" sz="2200" dirty="0" smtClean="0">
                <a:solidFill>
                  <a:schemeClr val="tx1"/>
                </a:solidFill>
              </a:rPr>
              <a:t>/sec, rather than 1.5 m</a:t>
            </a:r>
            <a:r>
              <a:rPr lang="en-ZA" altLang="en-US" sz="2200" baseline="30000" dirty="0" smtClean="0">
                <a:solidFill>
                  <a:schemeClr val="tx1"/>
                </a:solidFill>
              </a:rPr>
              <a:t>3</a:t>
            </a:r>
            <a:r>
              <a:rPr lang="en-ZA" altLang="en-US" sz="2200" dirty="0" smtClean="0">
                <a:solidFill>
                  <a:schemeClr val="tx1"/>
                </a:solidFill>
              </a:rPr>
              <a:t>/sec</a:t>
            </a:r>
          </a:p>
          <a:p>
            <a:pPr marL="269875" indent="-269875"/>
            <a:r>
              <a:rPr lang="en-ZA" altLang="en-US" sz="2200" dirty="0" smtClean="0">
                <a:solidFill>
                  <a:schemeClr val="tx1"/>
                </a:solidFill>
              </a:rPr>
              <a:t>In general, the release (blue line) is more than the demand + 1.5 m</a:t>
            </a:r>
            <a:r>
              <a:rPr lang="en-ZA" altLang="en-US" sz="2200" baseline="30000" dirty="0" smtClean="0">
                <a:solidFill>
                  <a:schemeClr val="tx1"/>
                </a:solidFill>
              </a:rPr>
              <a:t>3</a:t>
            </a:r>
            <a:r>
              <a:rPr lang="en-ZA" altLang="en-US" sz="2200" dirty="0" smtClean="0">
                <a:solidFill>
                  <a:schemeClr val="tx1"/>
                </a:solidFill>
              </a:rPr>
              <a:t>/sec</a:t>
            </a:r>
          </a:p>
          <a:p>
            <a:pPr marL="269875" indent="-269875"/>
            <a:r>
              <a:rPr lang="en-ZA" altLang="en-US" sz="2200" dirty="0" smtClean="0">
                <a:solidFill>
                  <a:schemeClr val="tx1"/>
                </a:solidFill>
              </a:rPr>
              <a:t>Release does change with different request volumes, but often release is still too high</a:t>
            </a:r>
          </a:p>
          <a:p>
            <a:pPr marL="269875" indent="-269875"/>
            <a:r>
              <a:rPr lang="en-ZA" altLang="en-US" sz="2200" dirty="0" smtClean="0">
                <a:solidFill>
                  <a:schemeClr val="tx1"/>
                </a:solidFill>
              </a:rPr>
              <a:t>Accumulated difference over 1 year ~ 50 </a:t>
            </a:r>
            <a:r>
              <a:rPr lang="en-ZA" altLang="en-US" sz="2200" dirty="0" smtClean="0">
                <a:solidFill>
                  <a:schemeClr val="tx1"/>
                </a:solidFill>
              </a:rPr>
              <a:t>million m</a:t>
            </a:r>
            <a:r>
              <a:rPr lang="en-ZA" altLang="en-US" sz="2200" baseline="30000" dirty="0" smtClean="0">
                <a:solidFill>
                  <a:schemeClr val="tx1"/>
                </a:solidFill>
              </a:rPr>
              <a:t>3</a:t>
            </a:r>
            <a:r>
              <a:rPr lang="en-ZA" altLang="en-US" sz="2200" dirty="0" smtClean="0">
                <a:solidFill>
                  <a:schemeClr val="tx1"/>
                </a:solidFill>
              </a:rPr>
              <a:t>/a</a:t>
            </a:r>
            <a:endParaRPr lang="en-ZA" altLang="en-US" sz="2200" dirty="0" smtClean="0">
              <a:solidFill>
                <a:schemeClr val="tx1"/>
              </a:solidFill>
            </a:endParaRPr>
          </a:p>
        </p:txBody>
      </p:sp>
      <p:pic>
        <p:nvPicPr>
          <p:cNvPr id="1741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88" y="947738"/>
            <a:ext cx="4333875"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768350" y="3036888"/>
            <a:ext cx="3200400" cy="1111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46038" y="3962400"/>
            <a:ext cx="4327525" cy="2895600"/>
          </a:xfrm>
          <a:prstGeom prst="rect">
            <a:avLst/>
          </a:prstGeom>
          <a:effectLst>
            <a:outerShdw blurRad="101600" dist="101600" dir="18900000" algn="bl" rotWithShape="0">
              <a:prstClr val="black">
                <a:alpha val="40000"/>
              </a:prstClr>
            </a:outerShdw>
          </a:effectLst>
        </p:spPr>
      </p:pic>
    </p:spTree>
    <p:extLst>
      <p:ext uri="{BB962C8B-B14F-4D97-AF65-F5344CB8AC3E}">
        <p14:creationId xmlns:p14="http://schemas.microsoft.com/office/powerpoint/2010/main" val="19298504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08075" y="227013"/>
            <a:ext cx="8035925" cy="8969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ZA" sz="4000" b="1" dirty="0" err="1">
                <a:solidFill>
                  <a:schemeClr val="bg2">
                    <a:lumMod val="25000"/>
                  </a:schemeClr>
                </a:solidFill>
              </a:rPr>
              <a:t>Elandsdrift</a:t>
            </a:r>
            <a:r>
              <a:rPr lang="en-ZA" sz="4000" b="1" dirty="0">
                <a:solidFill>
                  <a:schemeClr val="bg2">
                    <a:lumMod val="25000"/>
                  </a:schemeClr>
                </a:solidFill>
              </a:rPr>
              <a:t>: 2015 / 2016 Water Year</a:t>
            </a:r>
          </a:p>
        </p:txBody>
      </p:sp>
      <p:sp>
        <p:nvSpPr>
          <p:cNvPr id="18435" name="Footer Placeholder 2"/>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a:t>© DHI</a:t>
            </a:r>
          </a:p>
        </p:txBody>
      </p:sp>
      <p:sp>
        <p:nvSpPr>
          <p:cNvPr id="18436" name="Content Placeholder 3"/>
          <p:cNvSpPr>
            <a:spLocks noGrp="1"/>
          </p:cNvSpPr>
          <p:nvPr>
            <p:ph sz="quarter" idx="13"/>
          </p:nvPr>
        </p:nvSpPr>
        <p:spPr bwMode="auto">
          <a:xfrm>
            <a:off x="4572000" y="1963738"/>
            <a:ext cx="3946525" cy="161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9875" indent="-269875"/>
            <a:r>
              <a:rPr lang="en-ZA" altLang="en-US" sz="2200" dirty="0" smtClean="0">
                <a:solidFill>
                  <a:schemeClr val="tx1"/>
                </a:solidFill>
              </a:rPr>
              <a:t>Similar findings compared to previous year</a:t>
            </a:r>
          </a:p>
          <a:p>
            <a:pPr marL="269875" indent="-269875"/>
            <a:r>
              <a:rPr lang="en-ZA" altLang="en-US" sz="2200" dirty="0" smtClean="0">
                <a:solidFill>
                  <a:schemeClr val="tx1"/>
                </a:solidFill>
              </a:rPr>
              <a:t>Again, accumulated difference over 1 year ~ 50 </a:t>
            </a:r>
            <a:r>
              <a:rPr lang="en-ZA" altLang="en-US" sz="2200" dirty="0" smtClean="0">
                <a:solidFill>
                  <a:schemeClr val="tx1"/>
                </a:solidFill>
              </a:rPr>
              <a:t>million m</a:t>
            </a:r>
            <a:r>
              <a:rPr lang="en-ZA" altLang="en-US" sz="2200" baseline="30000" dirty="0" smtClean="0">
                <a:solidFill>
                  <a:schemeClr val="tx1"/>
                </a:solidFill>
              </a:rPr>
              <a:t>3</a:t>
            </a:r>
            <a:r>
              <a:rPr lang="en-ZA" altLang="en-US" sz="2200" dirty="0" smtClean="0">
                <a:solidFill>
                  <a:schemeClr val="tx1"/>
                </a:solidFill>
              </a:rPr>
              <a:t>/a</a:t>
            </a:r>
            <a:endParaRPr lang="en-ZA" altLang="en-US" sz="2200" dirty="0" smtClean="0">
              <a:solidFill>
                <a:schemeClr val="tx1"/>
              </a:solidFill>
            </a:endParaRPr>
          </a:p>
        </p:txBody>
      </p:sp>
      <p:pic>
        <p:nvPicPr>
          <p:cNvPr id="1843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47738"/>
            <a:ext cx="4333875"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stretch>
            <a:fillRect/>
          </a:stretch>
        </p:blipFill>
        <p:spPr>
          <a:xfrm>
            <a:off x="6350" y="3854450"/>
            <a:ext cx="4327525" cy="2897188"/>
          </a:xfrm>
          <a:prstGeom prst="rect">
            <a:avLst/>
          </a:prstGeom>
          <a:effectLst>
            <a:outerShdw blurRad="101600" dist="101600" dir="18900000" algn="bl" rotWithShape="0">
              <a:prstClr val="black">
                <a:alpha val="40000"/>
              </a:prstClr>
            </a:outerShdw>
          </a:effectLst>
        </p:spPr>
      </p:pic>
    </p:spTree>
    <p:extLst>
      <p:ext uri="{BB962C8B-B14F-4D97-AF65-F5344CB8AC3E}">
        <p14:creationId xmlns:p14="http://schemas.microsoft.com/office/powerpoint/2010/main" val="27553822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801813" y="2411413"/>
            <a:ext cx="6383337" cy="1460500"/>
          </a:xfrm>
          <a:prstGeom prst="round2SameRect">
            <a:avLst/>
          </a:prstGeom>
          <a:gradFill flip="none" rotWithShape="1">
            <a:gsLst>
              <a:gs pos="0">
                <a:schemeClr val="bg2">
                  <a:lumMod val="75000"/>
                </a:schemeClr>
              </a:gs>
              <a:gs pos="100000">
                <a:srgbClr val="FFFFD5"/>
              </a:gs>
            </a:gsLst>
            <a:path path="rect">
              <a:fillToRect l="100000" t="100000"/>
            </a:path>
            <a:tileRect r="-100000" b="-100000"/>
          </a:gradFill>
          <a:ln w="38100">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ZA" sz="4400" b="1" dirty="0" err="1" smtClean="0">
                <a:solidFill>
                  <a:schemeClr val="bg2">
                    <a:lumMod val="25000"/>
                  </a:schemeClr>
                </a:solidFill>
                <a:effectLst>
                  <a:outerShdw blurRad="38100" dist="38100" dir="2700000" algn="tl">
                    <a:srgbClr val="000000">
                      <a:alpha val="43137"/>
                    </a:srgbClr>
                  </a:outerShdw>
                </a:effectLst>
              </a:rPr>
              <a:t>Algoa</a:t>
            </a:r>
            <a:r>
              <a:rPr lang="en-ZA" sz="4400" b="1" dirty="0" smtClean="0">
                <a:solidFill>
                  <a:schemeClr val="bg2">
                    <a:lumMod val="25000"/>
                  </a:schemeClr>
                </a:solidFill>
                <a:effectLst>
                  <a:outerShdw blurRad="38100" dist="38100" dir="2700000" algn="tl">
                    <a:srgbClr val="000000">
                      <a:alpha val="43137"/>
                    </a:srgbClr>
                  </a:outerShdw>
                </a:effectLst>
              </a:rPr>
              <a:t> Reconciliation Strategy</a:t>
            </a:r>
            <a:endParaRPr lang="en-GB" sz="4400" b="1" dirty="0">
              <a:solidFill>
                <a:schemeClr val="bg2">
                  <a:lumMod val="25000"/>
                </a:schemeClr>
              </a:solidFill>
              <a:effectLst>
                <a:outerShdw blurRad="38100" dist="38100" dir="2700000" algn="tl">
                  <a:srgbClr val="000000">
                    <a:alpha val="43137"/>
                  </a:srgbClr>
                </a:outerShdw>
              </a:effectLst>
            </a:endParaRPr>
          </a:p>
        </p:txBody>
      </p:sp>
      <p:cxnSp>
        <p:nvCxnSpPr>
          <p:cNvPr id="4" name="Straight Connector 3"/>
          <p:cNvCxnSpPr/>
          <p:nvPr/>
        </p:nvCxnSpPr>
        <p:spPr>
          <a:xfrm flipV="1">
            <a:off x="1801813" y="4048125"/>
            <a:ext cx="6383337" cy="12700"/>
          </a:xfrm>
          <a:prstGeom prst="line">
            <a:avLst/>
          </a:prstGeom>
          <a:ln w="1524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3704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801813" y="2276475"/>
            <a:ext cx="6383337" cy="1595438"/>
          </a:xfrm>
          <a:prstGeom prst="round2SameRect">
            <a:avLst/>
          </a:prstGeom>
          <a:gradFill flip="none" rotWithShape="1">
            <a:gsLst>
              <a:gs pos="0">
                <a:schemeClr val="bg2">
                  <a:lumMod val="75000"/>
                </a:schemeClr>
              </a:gs>
              <a:gs pos="100000">
                <a:srgbClr val="FFFFD5"/>
              </a:gs>
            </a:gsLst>
            <a:path path="rect">
              <a:fillToRect l="100000" t="100000"/>
            </a:path>
            <a:tileRect r="-100000" b="-100000"/>
          </a:gradFill>
          <a:ln w="38100">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ZA" sz="4400" b="1" dirty="0" smtClean="0">
                <a:solidFill>
                  <a:schemeClr val="bg2">
                    <a:lumMod val="25000"/>
                  </a:schemeClr>
                </a:solidFill>
                <a:effectLst>
                  <a:outerShdw blurRad="38100" dist="38100" dir="2700000" algn="tl">
                    <a:srgbClr val="000000">
                      <a:alpha val="43137"/>
                    </a:srgbClr>
                  </a:outerShdw>
                </a:effectLst>
              </a:rPr>
              <a:t>Additional balancing </a:t>
            </a:r>
            <a:r>
              <a:rPr lang="en-ZA" sz="4400" b="1" dirty="0">
                <a:solidFill>
                  <a:schemeClr val="bg2">
                    <a:lumMod val="25000"/>
                  </a:schemeClr>
                </a:solidFill>
                <a:effectLst>
                  <a:outerShdw blurRad="38100" dist="38100" dir="2700000" algn="tl">
                    <a:srgbClr val="000000">
                      <a:alpha val="43137"/>
                    </a:srgbClr>
                  </a:outerShdw>
                </a:effectLst>
              </a:rPr>
              <a:t>Storage for </a:t>
            </a:r>
            <a:r>
              <a:rPr lang="en-ZA" sz="4400" b="1" dirty="0" smtClean="0">
                <a:solidFill>
                  <a:schemeClr val="bg2">
                    <a:lumMod val="25000"/>
                  </a:schemeClr>
                </a:solidFill>
                <a:effectLst>
                  <a:outerShdw blurRad="38100" dist="38100" dir="2700000" algn="tl">
                    <a:srgbClr val="000000">
                      <a:alpha val="43137"/>
                    </a:srgbClr>
                  </a:outerShdw>
                </a:effectLst>
              </a:rPr>
              <a:t>NMBM</a:t>
            </a:r>
            <a:endParaRPr lang="en-GB" sz="4400" b="1" dirty="0">
              <a:solidFill>
                <a:schemeClr val="bg2">
                  <a:lumMod val="25000"/>
                </a:schemeClr>
              </a:solidFill>
              <a:effectLst>
                <a:outerShdw blurRad="38100" dist="38100" dir="2700000" algn="tl">
                  <a:srgbClr val="000000">
                    <a:alpha val="43137"/>
                  </a:srgbClr>
                </a:outerShdw>
              </a:effectLst>
            </a:endParaRPr>
          </a:p>
        </p:txBody>
      </p:sp>
      <p:cxnSp>
        <p:nvCxnSpPr>
          <p:cNvPr id="4" name="Straight Connector 3"/>
          <p:cNvCxnSpPr/>
          <p:nvPr/>
        </p:nvCxnSpPr>
        <p:spPr>
          <a:xfrm flipV="1">
            <a:off x="1801813" y="4048125"/>
            <a:ext cx="6383337" cy="12700"/>
          </a:xfrm>
          <a:prstGeom prst="line">
            <a:avLst/>
          </a:prstGeom>
          <a:ln w="1524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802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bwMode="auto">
          <a:xfrm>
            <a:off x="1622425" y="1169987"/>
            <a:ext cx="7364413" cy="50307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sz="2400" dirty="0" smtClean="0"/>
              <a:t>Compare capacity </a:t>
            </a:r>
            <a:r>
              <a:rPr lang="en-US" sz="2400" dirty="0"/>
              <a:t>of existing bulk infrastructure with that for </a:t>
            </a:r>
            <a:r>
              <a:rPr lang="en-US" sz="2400" dirty="0" smtClean="0"/>
              <a:t>future requirements</a:t>
            </a:r>
          </a:p>
          <a:p>
            <a:pPr lvl="1">
              <a:defRPr/>
            </a:pPr>
            <a:r>
              <a:rPr lang="en-US" sz="2000" b="1" dirty="0" smtClean="0">
                <a:solidFill>
                  <a:srgbClr val="0070C0"/>
                </a:solidFill>
              </a:rPr>
              <a:t>Need Report </a:t>
            </a:r>
            <a:r>
              <a:rPr lang="en-US" sz="2000" b="1" dirty="0">
                <a:solidFill>
                  <a:srgbClr val="0070C0"/>
                </a:solidFill>
              </a:rPr>
              <a:t>from LSRWUA on licensed irrigation land and canal </a:t>
            </a:r>
            <a:r>
              <a:rPr lang="en-US" sz="2000" b="1" dirty="0" smtClean="0">
                <a:solidFill>
                  <a:srgbClr val="0070C0"/>
                </a:solidFill>
              </a:rPr>
              <a:t>capacities </a:t>
            </a:r>
            <a:r>
              <a:rPr lang="en-US" sz="2000" dirty="0" smtClean="0">
                <a:solidFill>
                  <a:srgbClr val="0070C0"/>
                </a:solidFill>
              </a:rPr>
              <a:t>to proceed</a:t>
            </a:r>
          </a:p>
          <a:p>
            <a:pPr lvl="1">
              <a:defRPr/>
            </a:pPr>
            <a:r>
              <a:rPr lang="en-US" sz="2000" dirty="0" smtClean="0">
                <a:solidFill>
                  <a:srgbClr val="0070C0"/>
                </a:solidFill>
              </a:rPr>
              <a:t>Need more info from WUE savings</a:t>
            </a:r>
            <a:endParaRPr lang="en-US" sz="2000" dirty="0" smtClean="0">
              <a:solidFill>
                <a:srgbClr val="0070C0"/>
              </a:solidFill>
            </a:endParaRPr>
          </a:p>
          <a:p>
            <a:pPr>
              <a:defRPr/>
            </a:pPr>
            <a:r>
              <a:rPr lang="en-US" sz="2400" dirty="0" smtClean="0"/>
              <a:t>Evaluate future water requirements of:</a:t>
            </a:r>
          </a:p>
          <a:p>
            <a:pPr lvl="1">
              <a:defRPr/>
            </a:pPr>
            <a:r>
              <a:rPr lang="en-US" sz="2000" dirty="0" smtClean="0">
                <a:solidFill>
                  <a:srgbClr val="0070C0"/>
                </a:solidFill>
              </a:rPr>
              <a:t>LSRWUA</a:t>
            </a:r>
            <a:r>
              <a:rPr lang="en-US" sz="2000" dirty="0" smtClean="0">
                <a:solidFill>
                  <a:srgbClr val="0070C0"/>
                </a:solidFill>
              </a:rPr>
              <a:t>, including </a:t>
            </a:r>
            <a:r>
              <a:rPr lang="en-US" sz="2000" dirty="0" smtClean="0">
                <a:solidFill>
                  <a:srgbClr val="0070C0"/>
                </a:solidFill>
              </a:rPr>
              <a:t>RPFs and some small </a:t>
            </a:r>
            <a:r>
              <a:rPr lang="en-US" sz="2000" dirty="0" smtClean="0">
                <a:solidFill>
                  <a:srgbClr val="0070C0"/>
                </a:solidFill>
              </a:rPr>
              <a:t>towns receiving Orange River water </a:t>
            </a:r>
            <a:endParaRPr lang="en-US" sz="2000" dirty="0" smtClean="0">
              <a:solidFill>
                <a:srgbClr val="0070C0"/>
              </a:solidFill>
            </a:endParaRPr>
          </a:p>
          <a:p>
            <a:pPr lvl="1">
              <a:defRPr/>
            </a:pPr>
            <a:r>
              <a:rPr lang="en-US" sz="2000" dirty="0" smtClean="0">
                <a:solidFill>
                  <a:srgbClr val="0070C0"/>
                </a:solidFill>
              </a:rPr>
              <a:t>NMBM</a:t>
            </a:r>
            <a:endParaRPr lang="en-US" sz="2000" dirty="0" smtClean="0">
              <a:solidFill>
                <a:srgbClr val="0070C0"/>
              </a:solidFill>
            </a:endParaRPr>
          </a:p>
          <a:p>
            <a:pPr>
              <a:defRPr/>
            </a:pPr>
            <a:r>
              <a:rPr lang="en-US" sz="2400" dirty="0" smtClean="0"/>
              <a:t>Will make recommendation for future design capacities</a:t>
            </a:r>
            <a:endParaRPr lang="en-US" sz="2400" dirty="0"/>
          </a:p>
          <a:p>
            <a:pPr>
              <a:defRPr/>
            </a:pPr>
            <a:endParaRPr lang="en-GB" sz="2400" dirty="0"/>
          </a:p>
          <a:p>
            <a:pPr>
              <a:defRPr/>
            </a:pPr>
            <a:endParaRPr lang="en-AU" sz="2400" dirty="0">
              <a:cs typeface="ＭＳ Ｐゴシック" charset="0"/>
            </a:endParaRPr>
          </a:p>
          <a:p>
            <a:pPr>
              <a:defRPr/>
            </a:pPr>
            <a:endParaRPr lang="en-GB" dirty="0">
              <a:cs typeface="ＭＳ Ｐゴシック" charset="0"/>
            </a:endParaRPr>
          </a:p>
        </p:txBody>
      </p:sp>
      <p:sp>
        <p:nvSpPr>
          <p:cNvPr id="6" name="Title 1"/>
          <p:cNvSpPr>
            <a:spLocks noGrp="1"/>
          </p:cNvSpPr>
          <p:nvPr>
            <p:ph type="title"/>
          </p:nvPr>
        </p:nvSpPr>
        <p:spPr>
          <a:xfrm>
            <a:off x="1530350" y="398463"/>
            <a:ext cx="7613650" cy="546100"/>
          </a:xfrm>
        </p:spPr>
        <p:txBody>
          <a:bodyPr/>
          <a:lstStyle/>
          <a:p>
            <a:pPr>
              <a:defRPr/>
            </a:pPr>
            <a:r>
              <a:rPr lang="en-US" sz="2700" b="1" dirty="0" smtClean="0">
                <a:solidFill>
                  <a:schemeClr val="bg2">
                    <a:lumMod val="25000"/>
                  </a:schemeClr>
                </a:solidFill>
                <a:latin typeface="Arial" pitchFamily="34" charset="0"/>
                <a:ea typeface="ＭＳ Ｐゴシック" pitchFamily="34" charset="-128"/>
                <a:cs typeface="Arial" pitchFamily="34" charset="0"/>
              </a:rPr>
              <a:t>Water Requirements</a:t>
            </a:r>
            <a:br>
              <a:rPr lang="en-US" sz="2700" b="1" dirty="0" smtClean="0">
                <a:solidFill>
                  <a:schemeClr val="bg2">
                    <a:lumMod val="25000"/>
                  </a:schemeClr>
                </a:solidFill>
                <a:latin typeface="Arial" pitchFamily="34" charset="0"/>
                <a:ea typeface="ＭＳ Ｐゴシック" pitchFamily="34" charset="-128"/>
                <a:cs typeface="Arial" pitchFamily="34" charset="0"/>
              </a:rPr>
            </a:br>
            <a:endParaRPr lang="en-ZA" sz="2700" dirty="0">
              <a:latin typeface="Arial" pitchFamily="34" charset="0"/>
              <a:cs typeface="Arial" pitchFamily="34" charset="0"/>
            </a:endParaRPr>
          </a:p>
        </p:txBody>
      </p:sp>
    </p:spTree>
    <p:extLst>
      <p:ext uri="{BB962C8B-B14F-4D97-AF65-F5344CB8AC3E}">
        <p14:creationId xmlns:p14="http://schemas.microsoft.com/office/powerpoint/2010/main" val="3226413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bwMode="auto">
          <a:xfrm>
            <a:off x="1549400" y="1193800"/>
            <a:ext cx="7594600" cy="499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arenR"/>
            </a:pPr>
            <a:r>
              <a:rPr lang="en-ZA" altLang="en-US" sz="2400" dirty="0" smtClean="0">
                <a:latin typeface="Arial" panose="020B0604020202020204" pitchFamily="34" charset="0"/>
                <a:cs typeface="Arial" panose="020B0604020202020204" pitchFamily="34" charset="0"/>
              </a:rPr>
              <a:t>Retain use of existing balancing dam</a:t>
            </a:r>
          </a:p>
          <a:p>
            <a:pPr marL="514350" indent="-514350">
              <a:buFont typeface="+mj-lt"/>
              <a:buAutoNum type="arabicParenR"/>
            </a:pPr>
            <a:r>
              <a:rPr lang="en-ZA" altLang="en-US" sz="2400" dirty="0" smtClean="0">
                <a:latin typeface="Arial" panose="020B0604020202020204" pitchFamily="34" charset="0"/>
                <a:cs typeface="Arial" panose="020B0604020202020204" pitchFamily="34" charset="0"/>
              </a:rPr>
              <a:t>Limited Raising of </a:t>
            </a:r>
            <a:r>
              <a:rPr lang="en-ZA" altLang="en-US" sz="2400" dirty="0" err="1" smtClean="0">
                <a:latin typeface="Arial" panose="020B0604020202020204" pitchFamily="34" charset="0"/>
                <a:cs typeface="Arial" panose="020B0604020202020204" pitchFamily="34" charset="0"/>
              </a:rPr>
              <a:t>Scheepervlakte</a:t>
            </a:r>
            <a:r>
              <a:rPr lang="en-ZA" altLang="en-US" sz="2400" dirty="0" smtClean="0">
                <a:latin typeface="Arial" panose="020B0604020202020204" pitchFamily="34" charset="0"/>
                <a:cs typeface="Arial" panose="020B0604020202020204" pitchFamily="34" charset="0"/>
              </a:rPr>
              <a:t> Dam</a:t>
            </a:r>
          </a:p>
          <a:p>
            <a:pPr marL="457200" indent="-457200">
              <a:buFont typeface="+mj-lt"/>
              <a:buAutoNum type="arabicParenR"/>
            </a:pPr>
            <a:r>
              <a:rPr lang="en-ZA" altLang="en-US" sz="2400" dirty="0" smtClean="0">
                <a:latin typeface="Arial" panose="020B0604020202020204" pitchFamily="34" charset="0"/>
                <a:cs typeface="Arial" panose="020B0604020202020204" pitchFamily="34" charset="0"/>
              </a:rPr>
              <a:t>Construct larger dam near </a:t>
            </a:r>
            <a:r>
              <a:rPr lang="en-ZA" altLang="en-US" sz="2400" dirty="0" err="1" smtClean="0">
                <a:latin typeface="Arial" panose="020B0604020202020204" pitchFamily="34" charset="0"/>
                <a:cs typeface="Arial" panose="020B0604020202020204" pitchFamily="34" charset="0"/>
              </a:rPr>
              <a:t>Scheepersvlakte</a:t>
            </a:r>
            <a:r>
              <a:rPr lang="en-ZA" altLang="en-US" sz="2400" dirty="0" smtClean="0">
                <a:latin typeface="Arial" panose="020B0604020202020204" pitchFamily="34" charset="0"/>
                <a:cs typeface="Arial" panose="020B0604020202020204" pitchFamily="34" charset="0"/>
              </a:rPr>
              <a:t> Dam site </a:t>
            </a:r>
          </a:p>
          <a:p>
            <a:pPr marL="457200" indent="-457200">
              <a:buFont typeface="+mj-lt"/>
              <a:buAutoNum type="arabicParenR"/>
            </a:pPr>
            <a:r>
              <a:rPr lang="en-ZA" altLang="en-US" sz="2400" dirty="0" smtClean="0">
                <a:latin typeface="Arial" panose="020B0604020202020204" pitchFamily="34" charset="0"/>
                <a:cs typeface="Arial" panose="020B0604020202020204" pitchFamily="34" charset="0"/>
              </a:rPr>
              <a:t>Balancing storage dam on right bank (near WTW)</a:t>
            </a:r>
          </a:p>
          <a:p>
            <a:pPr marL="457200" indent="-457200">
              <a:buFont typeface="+mj-lt"/>
              <a:buAutoNum type="arabicParenR"/>
            </a:pPr>
            <a:r>
              <a:rPr lang="en-ZA" altLang="en-US" sz="2400" dirty="0" smtClean="0">
                <a:latin typeface="Arial" panose="020B0604020202020204" pitchFamily="34" charset="0"/>
                <a:cs typeface="Arial" panose="020B0604020202020204" pitchFamily="34" charset="0"/>
              </a:rPr>
              <a:t>Increased balancing capacity at </a:t>
            </a:r>
            <a:r>
              <a:rPr lang="en-ZA" altLang="en-US" sz="2400" dirty="0" err="1" smtClean="0">
                <a:latin typeface="Arial" panose="020B0604020202020204" pitchFamily="34" charset="0"/>
                <a:cs typeface="Arial" panose="020B0604020202020204" pitchFamily="34" charset="0"/>
              </a:rPr>
              <a:t>Korhaansdrift</a:t>
            </a:r>
            <a:r>
              <a:rPr lang="en-ZA" altLang="en-US" sz="2400" dirty="0" smtClean="0">
                <a:latin typeface="Arial" panose="020B0604020202020204" pitchFamily="34" charset="0"/>
                <a:cs typeface="Arial" panose="020B0604020202020204" pitchFamily="34" charset="0"/>
              </a:rPr>
              <a:t> Weir &amp; Gravity Pipeline to WTW</a:t>
            </a:r>
          </a:p>
          <a:p>
            <a:pPr marL="457200" indent="-457200">
              <a:buFont typeface="+mj-lt"/>
              <a:buAutoNum type="arabicParenR"/>
            </a:pPr>
            <a:r>
              <a:rPr lang="en-ZA" altLang="en-US" sz="2400" dirty="0" smtClean="0">
                <a:latin typeface="Arial" panose="020B0604020202020204" pitchFamily="34" charset="0"/>
                <a:cs typeface="Arial" panose="020B0604020202020204" pitchFamily="34" charset="0"/>
              </a:rPr>
              <a:t>Divert from </a:t>
            </a:r>
            <a:r>
              <a:rPr lang="en-ZA" altLang="en-US" sz="2400" dirty="0" err="1" smtClean="0">
                <a:latin typeface="Arial" panose="020B0604020202020204" pitchFamily="34" charset="0"/>
                <a:cs typeface="Arial" panose="020B0604020202020204" pitchFamily="34" charset="0"/>
              </a:rPr>
              <a:t>Korhaansdrift</a:t>
            </a:r>
            <a:r>
              <a:rPr lang="en-ZA" altLang="en-US" sz="2400" dirty="0" smtClean="0">
                <a:latin typeface="Arial" panose="020B0604020202020204" pitchFamily="34" charset="0"/>
                <a:cs typeface="Arial" panose="020B0604020202020204" pitchFamily="34" charset="0"/>
              </a:rPr>
              <a:t> Weir to small off-channel dam with Gravity Pipeline to WTW</a:t>
            </a:r>
          </a:p>
          <a:p>
            <a:pPr marL="457200" indent="-457200">
              <a:buFont typeface="+mj-lt"/>
              <a:buAutoNum type="arabicParenR"/>
            </a:pPr>
            <a:r>
              <a:rPr lang="en-US" altLang="en-US" sz="2400" dirty="0" smtClean="0">
                <a:latin typeface="Arial" panose="020B0604020202020204" pitchFamily="34" charset="0"/>
                <a:cs typeface="Arial" panose="020B0604020202020204" pitchFamily="34" charset="0"/>
              </a:rPr>
              <a:t>Release water from </a:t>
            </a:r>
            <a:r>
              <a:rPr lang="en-US" altLang="en-US" sz="2400" dirty="0" err="1" smtClean="0">
                <a:latin typeface="Arial" panose="020B0604020202020204" pitchFamily="34" charset="0"/>
                <a:cs typeface="Arial" panose="020B0604020202020204" pitchFamily="34" charset="0"/>
              </a:rPr>
              <a:t>Korhaansdrift</a:t>
            </a:r>
            <a:r>
              <a:rPr lang="en-US" altLang="en-US" sz="2400" dirty="0" smtClean="0">
                <a:latin typeface="Arial" panose="020B0604020202020204" pitchFamily="34" charset="0"/>
                <a:cs typeface="Arial" panose="020B0604020202020204" pitchFamily="34" charset="0"/>
              </a:rPr>
              <a:t> Weir &amp; divert downstream near WTW with Pump Station</a:t>
            </a:r>
          </a:p>
        </p:txBody>
      </p:sp>
      <p:sp>
        <p:nvSpPr>
          <p:cNvPr id="5" name="TextBox 1"/>
          <p:cNvSpPr txBox="1">
            <a:spLocks noGrp="1" noChangeArrowheads="1"/>
          </p:cNvSpPr>
          <p:nvPr>
            <p:ph type="title"/>
          </p:nvPr>
        </p:nvSpPr>
        <p:spPr bwMode="auto">
          <a:xfrm>
            <a:off x="457200" y="274638"/>
            <a:ext cx="8229600" cy="646331"/>
          </a:xfrm>
          <a:prstGeom prst="rect">
            <a:avLst/>
          </a:prstGeom>
          <a:noFill/>
          <a:ln w="9525">
            <a:noFill/>
            <a:miter lim="800000"/>
            <a:headEnd/>
            <a:tailEnd/>
          </a:ln>
        </p:spPr>
        <p:txBody>
          <a:bodyPr>
            <a:spAutoFit/>
          </a:bodyPr>
          <a:lstStyle/>
          <a:p>
            <a:pPr>
              <a:defRPr/>
            </a:pPr>
            <a:r>
              <a:rPr lang="en-US" sz="3600" b="1" dirty="0" smtClean="0">
                <a:solidFill>
                  <a:schemeClr val="bg2">
                    <a:lumMod val="25000"/>
                  </a:schemeClr>
                </a:solidFill>
              </a:rPr>
              <a:t>Options </a:t>
            </a:r>
            <a:r>
              <a:rPr lang="en-US" sz="3600" b="1" dirty="0" smtClean="0">
                <a:solidFill>
                  <a:schemeClr val="bg2">
                    <a:lumMod val="25000"/>
                  </a:schemeClr>
                </a:solidFill>
              </a:rPr>
              <a:t>considered</a:t>
            </a:r>
            <a:endParaRPr lang="en-US" sz="3600" b="1" dirty="0">
              <a:solidFill>
                <a:schemeClr val="bg2">
                  <a:lumMod val="25000"/>
                </a:schemeClr>
              </a:solidFill>
            </a:endParaRPr>
          </a:p>
        </p:txBody>
      </p:sp>
    </p:spTree>
    <p:extLst>
      <p:ext uri="{BB962C8B-B14F-4D97-AF65-F5344CB8AC3E}">
        <p14:creationId xmlns:p14="http://schemas.microsoft.com/office/powerpoint/2010/main" val="3235200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bwMode="auto">
          <a:xfrm>
            <a:off x="1549400" y="1193800"/>
            <a:ext cx="7594600" cy="499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600"/>
              </a:spcAft>
            </a:pPr>
            <a:r>
              <a:rPr lang="en-ZA" altLang="en-US" sz="2800" dirty="0" smtClean="0">
                <a:cs typeface="Arial" panose="020B0604020202020204" pitchFamily="34" charset="0"/>
              </a:rPr>
              <a:t>Limited Raising of </a:t>
            </a:r>
            <a:r>
              <a:rPr lang="en-ZA" altLang="en-US" sz="2800" dirty="0" err="1" smtClean="0">
                <a:cs typeface="Arial" panose="020B0604020202020204" pitchFamily="34" charset="0"/>
              </a:rPr>
              <a:t>Scheepervlakte</a:t>
            </a:r>
            <a:r>
              <a:rPr lang="en-ZA" altLang="en-US" sz="2800" dirty="0" smtClean="0">
                <a:cs typeface="Arial" panose="020B0604020202020204" pitchFamily="34" charset="0"/>
              </a:rPr>
              <a:t> Dam</a:t>
            </a:r>
          </a:p>
          <a:p>
            <a:r>
              <a:rPr lang="en-ZA" altLang="en-US" sz="2400" dirty="0" smtClean="0">
                <a:latin typeface="Arial" panose="020B0604020202020204" pitchFamily="34" charset="0"/>
                <a:cs typeface="Arial" panose="020B0604020202020204" pitchFamily="34" charset="0"/>
              </a:rPr>
              <a:t>Construct larger dam near </a:t>
            </a:r>
            <a:r>
              <a:rPr lang="en-ZA" altLang="en-US" sz="2400" dirty="0" err="1" smtClean="0">
                <a:latin typeface="Arial" panose="020B0604020202020204" pitchFamily="34" charset="0"/>
                <a:cs typeface="Arial" panose="020B0604020202020204" pitchFamily="34" charset="0"/>
              </a:rPr>
              <a:t>Scheepersvlakte</a:t>
            </a:r>
            <a:r>
              <a:rPr lang="en-ZA" altLang="en-US" sz="2400" dirty="0" smtClean="0">
                <a:latin typeface="Arial" panose="020B0604020202020204" pitchFamily="34" charset="0"/>
                <a:cs typeface="Arial" panose="020B0604020202020204" pitchFamily="34" charset="0"/>
              </a:rPr>
              <a:t> Dam site</a:t>
            </a:r>
          </a:p>
          <a:p>
            <a:pPr marL="0" indent="0">
              <a:buNone/>
            </a:pPr>
            <a:r>
              <a:rPr lang="en-ZA" altLang="en-US" sz="2800" dirty="0" smtClean="0">
                <a:cs typeface="Arial" panose="020B0604020202020204" pitchFamily="34" charset="0"/>
              </a:rPr>
              <a:t>While retaining the use of the existing balancing dam</a:t>
            </a:r>
          </a:p>
          <a:p>
            <a:endParaRPr lang="en-ZA" altLang="en-US" sz="2400" dirty="0" smtClean="0"/>
          </a:p>
        </p:txBody>
      </p:sp>
      <p:sp>
        <p:nvSpPr>
          <p:cNvPr id="5" name="TextBox 1"/>
          <p:cNvSpPr txBox="1">
            <a:spLocks noGrp="1" noChangeArrowheads="1"/>
          </p:cNvSpPr>
          <p:nvPr>
            <p:ph type="title"/>
          </p:nvPr>
        </p:nvSpPr>
        <p:spPr bwMode="auto">
          <a:xfrm>
            <a:off x="1647824" y="274638"/>
            <a:ext cx="7038975" cy="646331"/>
          </a:xfrm>
          <a:prstGeom prst="rect">
            <a:avLst/>
          </a:prstGeom>
          <a:noFill/>
          <a:ln w="9525">
            <a:noFill/>
            <a:miter lim="800000"/>
            <a:headEnd/>
            <a:tailEnd/>
          </a:ln>
        </p:spPr>
        <p:txBody>
          <a:bodyPr wrap="square">
            <a:spAutoFit/>
          </a:bodyPr>
          <a:lstStyle/>
          <a:p>
            <a:pPr algn="l">
              <a:defRPr/>
            </a:pPr>
            <a:r>
              <a:rPr lang="en-US" sz="3600" b="1" dirty="0" smtClean="0">
                <a:solidFill>
                  <a:schemeClr val="bg2">
                    <a:lumMod val="25000"/>
                  </a:schemeClr>
                </a:solidFill>
              </a:rPr>
              <a:t>Likely options to evaluate further</a:t>
            </a:r>
            <a:endParaRPr lang="en-US" sz="3600" b="1" dirty="0">
              <a:solidFill>
                <a:schemeClr val="bg2">
                  <a:lumMod val="25000"/>
                </a:schemeClr>
              </a:solidFill>
            </a:endParaRPr>
          </a:p>
        </p:txBody>
      </p:sp>
    </p:spTree>
    <p:extLst>
      <p:ext uri="{BB962C8B-B14F-4D97-AF65-F5344CB8AC3E}">
        <p14:creationId xmlns:p14="http://schemas.microsoft.com/office/powerpoint/2010/main" val="2768320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bwMode="auto">
          <a:xfrm>
            <a:off x="1679575" y="447674"/>
            <a:ext cx="7007225" cy="682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400" b="1" dirty="0">
                <a:latin typeface="Arial" panose="020B0604020202020204" pitchFamily="34" charset="0"/>
                <a:cs typeface="Arial" panose="020B0604020202020204" pitchFamily="34" charset="0"/>
              </a:rPr>
              <a:t>L</a:t>
            </a:r>
            <a:r>
              <a:rPr lang="en-ZA" altLang="en-US" sz="2400" b="1" dirty="0" smtClean="0">
                <a:latin typeface="Arial" panose="020B0604020202020204" pitchFamily="34" charset="0"/>
                <a:cs typeface="Arial" panose="020B0604020202020204" pitchFamily="34" charset="0"/>
              </a:rPr>
              <a:t>arger </a:t>
            </a:r>
            <a:r>
              <a:rPr lang="en-ZA" altLang="en-US" sz="2400" b="1" dirty="0" smtClean="0">
                <a:latin typeface="Arial" panose="020B0604020202020204" pitchFamily="34" charset="0"/>
                <a:cs typeface="Arial" panose="020B0604020202020204" pitchFamily="34" charset="0"/>
              </a:rPr>
              <a:t>dam near </a:t>
            </a:r>
            <a:r>
              <a:rPr lang="en-ZA" altLang="en-US" sz="2400" b="1" dirty="0" err="1" smtClean="0">
                <a:latin typeface="Arial" panose="020B0604020202020204" pitchFamily="34" charset="0"/>
                <a:cs typeface="Arial" panose="020B0604020202020204" pitchFamily="34" charset="0"/>
              </a:rPr>
              <a:t>Scheepersvlakte</a:t>
            </a:r>
            <a:r>
              <a:rPr lang="en-ZA" altLang="en-US" sz="2400" b="1" dirty="0" smtClean="0">
                <a:latin typeface="Arial" panose="020B0604020202020204" pitchFamily="34" charset="0"/>
                <a:cs typeface="Arial" panose="020B0604020202020204" pitchFamily="34" charset="0"/>
              </a:rPr>
              <a:t> </a:t>
            </a:r>
            <a:r>
              <a:rPr lang="en-ZA" altLang="en-US" sz="2400" b="1" dirty="0" smtClean="0">
                <a:latin typeface="Arial" panose="020B0604020202020204" pitchFamily="34" charset="0"/>
                <a:cs typeface="Arial" panose="020B0604020202020204" pitchFamily="34" charset="0"/>
              </a:rPr>
              <a:t>Dam</a:t>
            </a:r>
            <a:endParaRPr lang="en-ZA" altLang="en-US" sz="2400" b="1" dirty="0" smtClean="0"/>
          </a:p>
        </p:txBody>
      </p:sp>
      <p:graphicFrame>
        <p:nvGraphicFramePr>
          <p:cNvPr id="4098" name="Object 5"/>
          <p:cNvGraphicFramePr>
            <a:graphicFrameLocks noChangeAspect="1"/>
          </p:cNvGraphicFramePr>
          <p:nvPr/>
        </p:nvGraphicFramePr>
        <p:xfrm>
          <a:off x="1485900" y="1130300"/>
          <a:ext cx="7366000" cy="5208588"/>
        </p:xfrm>
        <a:graphic>
          <a:graphicData uri="http://schemas.openxmlformats.org/presentationml/2006/ole">
            <mc:AlternateContent xmlns:mc="http://schemas.openxmlformats.org/markup-compatibility/2006">
              <mc:Choice xmlns:v="urn:schemas-microsoft-com:vml" Requires="v">
                <p:oleObj spid="_x0000_s116791" name="Acrobat Document" r:id="rId3" imgW="16039887" imgH="11344229" progId="AcroExch.Document.7">
                  <p:embed/>
                </p:oleObj>
              </mc:Choice>
              <mc:Fallback>
                <p:oleObj name="Acrobat Document" r:id="rId3" imgW="16039887" imgH="11344229"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130300"/>
                        <a:ext cx="7366000" cy="520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80962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bwMode="auto">
          <a:xfrm>
            <a:off x="1679575" y="274638"/>
            <a:ext cx="7007225" cy="444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400" b="1" dirty="0" smtClean="0">
                <a:latin typeface="Arial" panose="020B0604020202020204" pitchFamily="34" charset="0"/>
                <a:cs typeface="Arial" panose="020B0604020202020204" pitchFamily="34" charset="0"/>
              </a:rPr>
              <a:t>Dam at </a:t>
            </a:r>
            <a:r>
              <a:rPr lang="en-ZA" altLang="en-US" sz="2400" b="1" dirty="0" err="1" smtClean="0">
                <a:latin typeface="Arial" panose="020B0604020202020204" pitchFamily="34" charset="0"/>
                <a:cs typeface="Arial" panose="020B0604020202020204" pitchFamily="34" charset="0"/>
              </a:rPr>
              <a:t>Nooitgedagt</a:t>
            </a:r>
            <a:r>
              <a:rPr lang="en-ZA" altLang="en-US" sz="2400" b="1" dirty="0" smtClean="0">
                <a:latin typeface="Arial" panose="020B0604020202020204" pitchFamily="34" charset="0"/>
                <a:cs typeface="Arial" panose="020B0604020202020204" pitchFamily="34" charset="0"/>
              </a:rPr>
              <a:t> WTW</a:t>
            </a:r>
            <a:endParaRPr lang="en-ZA" altLang="en-US" sz="2400" b="1" dirty="0" smtClean="0"/>
          </a:p>
        </p:txBody>
      </p:sp>
      <p:grpSp>
        <p:nvGrpSpPr>
          <p:cNvPr id="3" name="Group 2"/>
          <p:cNvGrpSpPr/>
          <p:nvPr/>
        </p:nvGrpSpPr>
        <p:grpSpPr>
          <a:xfrm>
            <a:off x="383032" y="722868"/>
            <a:ext cx="8379710" cy="5771606"/>
            <a:chOff x="1691390" y="1572607"/>
            <a:chExt cx="5761219" cy="3712786"/>
          </a:xfrm>
        </p:grpSpPr>
        <p:pic>
          <p:nvPicPr>
            <p:cNvPr id="2" name="Picture 1"/>
            <p:cNvPicPr>
              <a:picLocks noChangeAspect="1"/>
            </p:cNvPicPr>
            <p:nvPr/>
          </p:nvPicPr>
          <p:blipFill>
            <a:blip r:embed="rId2"/>
            <a:stretch>
              <a:fillRect/>
            </a:stretch>
          </p:blipFill>
          <p:spPr>
            <a:xfrm>
              <a:off x="1691390" y="1572607"/>
              <a:ext cx="5761219" cy="3712786"/>
            </a:xfrm>
            <a:prstGeom prst="rect">
              <a:avLst/>
            </a:prstGeom>
          </p:spPr>
        </p:pic>
        <p:grpSp>
          <p:nvGrpSpPr>
            <p:cNvPr id="6" name="Group 5"/>
            <p:cNvGrpSpPr/>
            <p:nvPr/>
          </p:nvGrpSpPr>
          <p:grpSpPr>
            <a:xfrm>
              <a:off x="2559050" y="2093277"/>
              <a:ext cx="4025900" cy="2671445"/>
              <a:chOff x="0" y="0"/>
              <a:chExt cx="4025900" cy="2671445"/>
            </a:xfrm>
          </p:grpSpPr>
          <p:cxnSp>
            <p:nvCxnSpPr>
              <p:cNvPr id="7" name="Straight Connector 6"/>
              <p:cNvCxnSpPr/>
              <p:nvPr/>
            </p:nvCxnSpPr>
            <p:spPr>
              <a:xfrm flipV="1">
                <a:off x="971550" y="971550"/>
                <a:ext cx="152400" cy="21907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581400" y="2235200"/>
                <a:ext cx="212090" cy="314325"/>
              </a:xfrm>
              <a:prstGeom prst="line">
                <a:avLst/>
              </a:prstGeom>
              <a:noFill/>
              <a:ln w="25400" cap="flat" cmpd="sng" algn="ctr">
                <a:solidFill>
                  <a:srgbClr val="FFFF00"/>
                </a:solidFill>
                <a:prstDash val="solid"/>
              </a:ln>
              <a:effectLst/>
            </p:spPr>
          </p:cxnSp>
          <p:cxnSp>
            <p:nvCxnSpPr>
              <p:cNvPr id="9" name="Straight Connector 8"/>
              <p:cNvCxnSpPr/>
              <p:nvPr/>
            </p:nvCxnSpPr>
            <p:spPr>
              <a:xfrm>
                <a:off x="2508250" y="1587500"/>
                <a:ext cx="733425" cy="607695"/>
              </a:xfrm>
              <a:prstGeom prst="line">
                <a:avLst/>
              </a:prstGeom>
              <a:noFill/>
              <a:ln w="25400" cap="flat" cmpd="sng" algn="ctr">
                <a:solidFill>
                  <a:srgbClr val="FF0000"/>
                </a:solidFill>
                <a:prstDash val="dash"/>
              </a:ln>
              <a:effectLst/>
            </p:spPr>
          </p:cxnSp>
          <p:cxnSp>
            <p:nvCxnSpPr>
              <p:cNvPr id="10" name="Straight Connector 9"/>
              <p:cNvCxnSpPr/>
              <p:nvPr/>
            </p:nvCxnSpPr>
            <p:spPr>
              <a:xfrm>
                <a:off x="1492250" y="1181100"/>
                <a:ext cx="1104900" cy="312420"/>
              </a:xfrm>
              <a:prstGeom prst="line">
                <a:avLst/>
              </a:prstGeom>
              <a:noFill/>
              <a:ln w="25400" cap="flat" cmpd="sng" algn="ctr">
                <a:solidFill>
                  <a:srgbClr val="FFFF00"/>
                </a:solidFill>
                <a:prstDash val="solid"/>
              </a:ln>
              <a:effectLst/>
            </p:spPr>
          </p:cxnSp>
          <p:cxnSp>
            <p:nvCxnSpPr>
              <p:cNvPr id="11" name="Straight Connector 10"/>
              <p:cNvCxnSpPr/>
              <p:nvPr/>
            </p:nvCxnSpPr>
            <p:spPr>
              <a:xfrm>
                <a:off x="2743200" y="1187450"/>
                <a:ext cx="1047750" cy="1055370"/>
              </a:xfrm>
              <a:prstGeom prst="line">
                <a:avLst/>
              </a:prstGeom>
              <a:noFill/>
              <a:ln w="25400" cap="flat" cmpd="sng" algn="ctr">
                <a:solidFill>
                  <a:srgbClr val="FFFF00"/>
                </a:solidFill>
                <a:prstDash val="solid"/>
              </a:ln>
              <a:effectLst/>
            </p:spPr>
          </p:cxnSp>
          <p:cxnSp>
            <p:nvCxnSpPr>
              <p:cNvPr id="12" name="Straight Connector 11"/>
              <p:cNvCxnSpPr/>
              <p:nvPr/>
            </p:nvCxnSpPr>
            <p:spPr>
              <a:xfrm>
                <a:off x="1568450" y="742950"/>
                <a:ext cx="1190625" cy="447675"/>
              </a:xfrm>
              <a:prstGeom prst="line">
                <a:avLst/>
              </a:prstGeom>
              <a:noFill/>
              <a:ln w="25400" cap="flat" cmpd="sng" algn="ctr">
                <a:solidFill>
                  <a:srgbClr val="FFFF00"/>
                </a:solidFill>
                <a:prstDash val="solid"/>
              </a:ln>
              <a:effectLst/>
            </p:spPr>
          </p:cxnSp>
          <p:cxnSp>
            <p:nvCxnSpPr>
              <p:cNvPr id="13" name="Straight Connector 12"/>
              <p:cNvCxnSpPr/>
              <p:nvPr/>
            </p:nvCxnSpPr>
            <p:spPr>
              <a:xfrm flipV="1">
                <a:off x="1123950" y="730250"/>
                <a:ext cx="438150" cy="240030"/>
              </a:xfrm>
              <a:prstGeom prst="line">
                <a:avLst/>
              </a:prstGeom>
              <a:noFill/>
              <a:ln w="25400" cap="flat" cmpd="sng" algn="ctr">
                <a:solidFill>
                  <a:srgbClr val="FFFF00"/>
                </a:solidFill>
                <a:prstDash val="solid"/>
              </a:ln>
              <a:effectLst/>
            </p:spPr>
          </p:cxnSp>
          <p:cxnSp>
            <p:nvCxnSpPr>
              <p:cNvPr id="14" name="Straight Connector 13"/>
              <p:cNvCxnSpPr/>
              <p:nvPr/>
            </p:nvCxnSpPr>
            <p:spPr>
              <a:xfrm>
                <a:off x="2590800" y="1473200"/>
                <a:ext cx="1009650" cy="1074420"/>
              </a:xfrm>
              <a:prstGeom prst="line">
                <a:avLst/>
              </a:prstGeom>
              <a:noFill/>
              <a:ln w="25400" cap="flat" cmpd="sng" algn="ctr">
                <a:solidFill>
                  <a:srgbClr val="FFFF00"/>
                </a:solidFill>
                <a:prstDash val="solid"/>
              </a:ln>
              <a:effectLst/>
            </p:spPr>
          </p:cxnSp>
          <p:cxnSp>
            <p:nvCxnSpPr>
              <p:cNvPr id="15" name="Straight Connector 14"/>
              <p:cNvCxnSpPr/>
              <p:nvPr/>
            </p:nvCxnSpPr>
            <p:spPr>
              <a:xfrm flipV="1">
                <a:off x="1174750" y="1168400"/>
                <a:ext cx="314325" cy="154305"/>
              </a:xfrm>
              <a:prstGeom prst="line">
                <a:avLst/>
              </a:prstGeom>
              <a:noFill/>
              <a:ln w="25400" cap="flat" cmpd="sng" algn="ctr">
                <a:solidFill>
                  <a:srgbClr val="FFFF00"/>
                </a:solidFill>
                <a:prstDash val="solid"/>
              </a:ln>
              <a:effectLst/>
            </p:spPr>
          </p:cxnSp>
          <p:cxnSp>
            <p:nvCxnSpPr>
              <p:cNvPr id="16" name="Straight Connector 15"/>
              <p:cNvCxnSpPr/>
              <p:nvPr/>
            </p:nvCxnSpPr>
            <p:spPr>
              <a:xfrm>
                <a:off x="996950" y="1168400"/>
                <a:ext cx="152400" cy="169545"/>
              </a:xfrm>
              <a:prstGeom prst="line">
                <a:avLst/>
              </a:prstGeom>
              <a:noFill/>
              <a:ln w="25400" cap="flat" cmpd="sng" algn="ctr">
                <a:solidFill>
                  <a:srgbClr val="FFFF00"/>
                </a:solidFill>
                <a:prstDash val="solid"/>
              </a:ln>
              <a:effectLst/>
            </p:spPr>
          </p:cxnSp>
          <p:cxnSp>
            <p:nvCxnSpPr>
              <p:cNvPr id="17" name="Straight Connector 16"/>
              <p:cNvCxnSpPr/>
              <p:nvPr/>
            </p:nvCxnSpPr>
            <p:spPr>
              <a:xfrm>
                <a:off x="3244850" y="2197100"/>
                <a:ext cx="466725" cy="474345"/>
              </a:xfrm>
              <a:prstGeom prst="line">
                <a:avLst/>
              </a:prstGeom>
              <a:noFill/>
              <a:ln w="25400" cap="flat" cmpd="sng" algn="ctr">
                <a:solidFill>
                  <a:srgbClr val="FF0000"/>
                </a:solidFill>
                <a:prstDash val="dash"/>
              </a:ln>
              <a:effectLst/>
            </p:spPr>
          </p:cxnSp>
          <p:cxnSp>
            <p:nvCxnSpPr>
              <p:cNvPr id="18" name="Straight Connector 17"/>
              <p:cNvCxnSpPr/>
              <p:nvPr/>
            </p:nvCxnSpPr>
            <p:spPr>
              <a:xfrm>
                <a:off x="2978150" y="1117600"/>
                <a:ext cx="923925" cy="1150620"/>
              </a:xfrm>
              <a:prstGeom prst="line">
                <a:avLst/>
              </a:prstGeom>
              <a:noFill/>
              <a:ln w="25400" cap="flat" cmpd="sng" algn="ctr">
                <a:solidFill>
                  <a:srgbClr val="FF0000"/>
                </a:solidFill>
                <a:prstDash val="dash"/>
              </a:ln>
              <a:effectLst/>
            </p:spPr>
          </p:cxnSp>
          <p:cxnSp>
            <p:nvCxnSpPr>
              <p:cNvPr id="19" name="Straight Connector 18"/>
              <p:cNvCxnSpPr/>
              <p:nvPr/>
            </p:nvCxnSpPr>
            <p:spPr>
              <a:xfrm>
                <a:off x="2235200" y="527050"/>
                <a:ext cx="695325" cy="569595"/>
              </a:xfrm>
              <a:prstGeom prst="line">
                <a:avLst/>
              </a:prstGeom>
              <a:noFill/>
              <a:ln w="25400" cap="flat" cmpd="sng" algn="ctr">
                <a:solidFill>
                  <a:srgbClr val="FF0000"/>
                </a:solidFill>
                <a:prstDash val="dash"/>
              </a:ln>
              <a:effectLst/>
            </p:spPr>
          </p:cxnSp>
          <p:cxnSp>
            <p:nvCxnSpPr>
              <p:cNvPr id="20" name="Straight Connector 19"/>
              <p:cNvCxnSpPr/>
              <p:nvPr/>
            </p:nvCxnSpPr>
            <p:spPr>
              <a:xfrm>
                <a:off x="1511300" y="88900"/>
                <a:ext cx="619125" cy="369570"/>
              </a:xfrm>
              <a:prstGeom prst="line">
                <a:avLst/>
              </a:prstGeom>
              <a:noFill/>
              <a:ln w="25400" cap="flat" cmpd="sng" algn="ctr">
                <a:solidFill>
                  <a:srgbClr val="FF0000"/>
                </a:solidFill>
                <a:prstDash val="dash"/>
              </a:ln>
              <a:effectLst/>
            </p:spPr>
          </p:cxnSp>
          <p:cxnSp>
            <p:nvCxnSpPr>
              <p:cNvPr id="21" name="Straight Connector 20"/>
              <p:cNvCxnSpPr/>
              <p:nvPr/>
            </p:nvCxnSpPr>
            <p:spPr>
              <a:xfrm>
                <a:off x="2222500" y="1435100"/>
                <a:ext cx="352425" cy="198120"/>
              </a:xfrm>
              <a:prstGeom prst="line">
                <a:avLst/>
              </a:prstGeom>
              <a:noFill/>
              <a:ln w="25400" cap="flat" cmpd="sng" algn="ctr">
                <a:solidFill>
                  <a:srgbClr val="FF0000"/>
                </a:solidFill>
                <a:prstDash val="dash"/>
              </a:ln>
              <a:effectLst/>
            </p:spPr>
          </p:cxnSp>
          <p:cxnSp>
            <p:nvCxnSpPr>
              <p:cNvPr id="22" name="Straight Connector 21"/>
              <p:cNvCxnSpPr/>
              <p:nvPr/>
            </p:nvCxnSpPr>
            <p:spPr>
              <a:xfrm>
                <a:off x="1574800" y="1308100"/>
                <a:ext cx="638175" cy="121920"/>
              </a:xfrm>
              <a:prstGeom prst="line">
                <a:avLst/>
              </a:prstGeom>
              <a:noFill/>
              <a:ln w="25400" cap="flat" cmpd="sng" algn="ctr">
                <a:solidFill>
                  <a:srgbClr val="FF0000"/>
                </a:solidFill>
                <a:prstDash val="dash"/>
              </a:ln>
              <a:effectLst/>
            </p:spPr>
          </p:cxnSp>
          <p:cxnSp>
            <p:nvCxnSpPr>
              <p:cNvPr id="23" name="Straight Arrow Connector 22"/>
              <p:cNvCxnSpPr/>
              <p:nvPr/>
            </p:nvCxnSpPr>
            <p:spPr>
              <a:xfrm flipH="1">
                <a:off x="2025650" y="571500"/>
                <a:ext cx="247650" cy="80010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ounded Rectangular Callout 23"/>
              <p:cNvSpPr/>
              <p:nvPr/>
            </p:nvSpPr>
            <p:spPr>
              <a:xfrm>
                <a:off x="0" y="19050"/>
                <a:ext cx="1333500" cy="612140"/>
              </a:xfrm>
              <a:prstGeom prst="wedgeRoundRectCallout">
                <a:avLst>
                  <a:gd name="adj1" fmla="val 77084"/>
                  <a:gd name="adj2" fmla="val 36048"/>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ZA" sz="1800" b="1" dirty="0" err="1">
                    <a:solidFill>
                      <a:srgbClr val="009FDA"/>
                    </a:solidFill>
                    <a:effectLst/>
                    <a:ea typeface="Arial" panose="020B0604020202020204" pitchFamily="34" charset="0"/>
                  </a:rPr>
                  <a:t>Nooitgedacht</a:t>
                </a:r>
                <a:r>
                  <a:rPr lang="en-ZA" sz="1800" b="1" dirty="0">
                    <a:solidFill>
                      <a:srgbClr val="009FDA"/>
                    </a:solidFill>
                    <a:effectLst/>
                    <a:ea typeface="Arial" panose="020B0604020202020204" pitchFamily="34" charset="0"/>
                  </a:rPr>
                  <a:t> Water Treatment Works</a:t>
                </a:r>
                <a:endParaRPr lang="en-GB" sz="1800" dirty="0">
                  <a:effectLst/>
                  <a:ea typeface="Arial" panose="020B0604020202020204" pitchFamily="34" charset="0"/>
                </a:endParaRPr>
              </a:p>
            </p:txBody>
          </p:sp>
          <p:sp>
            <p:nvSpPr>
              <p:cNvPr id="25" name="Rounded Rectangular Callout 24"/>
              <p:cNvSpPr/>
              <p:nvPr/>
            </p:nvSpPr>
            <p:spPr>
              <a:xfrm>
                <a:off x="2692400" y="0"/>
                <a:ext cx="1333500" cy="612140"/>
              </a:xfrm>
              <a:prstGeom prst="wedgeRoundRectCallout">
                <a:avLst>
                  <a:gd name="adj1" fmla="val -86487"/>
                  <a:gd name="adj2" fmla="val 95177"/>
                  <a:gd name="adj3" fmla="val 16667"/>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ZA" sz="1600" b="1" dirty="0" smtClean="0">
                    <a:solidFill>
                      <a:srgbClr val="FF0000"/>
                    </a:solidFill>
                    <a:effectLst/>
                    <a:latin typeface="Arial" panose="020B0604020202020204" pitchFamily="34" charset="0"/>
                    <a:ea typeface="Arial" panose="020B0604020202020204" pitchFamily="34" charset="0"/>
                  </a:rPr>
                  <a:t>Approximate </a:t>
                </a:r>
                <a:r>
                  <a:rPr lang="en-ZA" sz="1600" b="1" dirty="0">
                    <a:solidFill>
                      <a:srgbClr val="FF0000"/>
                    </a:solidFill>
                    <a:effectLst/>
                    <a:latin typeface="Arial" panose="020B0604020202020204" pitchFamily="34" charset="0"/>
                    <a:ea typeface="Arial" panose="020B0604020202020204" pitchFamily="34" charset="0"/>
                  </a:rPr>
                  <a:t>Extent of Mudstone (T-</a:t>
                </a:r>
                <a:r>
                  <a:rPr lang="en-ZA" sz="1600" b="1" dirty="0" err="1">
                    <a:solidFill>
                      <a:srgbClr val="FF0000"/>
                    </a:solidFill>
                    <a:effectLst/>
                    <a:latin typeface="Arial" panose="020B0604020202020204" pitchFamily="34" charset="0"/>
                    <a:ea typeface="Arial" panose="020B0604020202020204" pitchFamily="34" charset="0"/>
                  </a:rPr>
                  <a:t>Qg</a:t>
                </a:r>
                <a:r>
                  <a:rPr lang="en-ZA" sz="1600" b="1" dirty="0">
                    <a:solidFill>
                      <a:srgbClr val="FF0000"/>
                    </a:solidFill>
                    <a:effectLst/>
                    <a:latin typeface="Arial" panose="020B0604020202020204" pitchFamily="34" charset="0"/>
                    <a:ea typeface="Arial" panose="020B0604020202020204" pitchFamily="34" charset="0"/>
                  </a:rPr>
                  <a:t>)</a:t>
                </a:r>
                <a:endParaRPr lang="en-GB" sz="1600" dirty="0">
                  <a:effectLst/>
                  <a:latin typeface="Arial" panose="020B0604020202020204" pitchFamily="34" charset="0"/>
                  <a:ea typeface="Arial" panose="020B0604020202020204" pitchFamily="34" charset="0"/>
                </a:endParaRPr>
              </a:p>
            </p:txBody>
          </p:sp>
          <p:sp>
            <p:nvSpPr>
              <p:cNvPr id="26" name="Rounded Rectangular Callout 25"/>
              <p:cNvSpPr/>
              <p:nvPr/>
            </p:nvSpPr>
            <p:spPr>
              <a:xfrm>
                <a:off x="914400" y="1860550"/>
                <a:ext cx="1333500" cy="612140"/>
              </a:xfrm>
              <a:prstGeom prst="wedgeRoundRectCallout">
                <a:avLst>
                  <a:gd name="adj1" fmla="val 57799"/>
                  <a:gd name="adj2" fmla="val -124221"/>
                  <a:gd name="adj3" fmla="val 16667"/>
                </a:avLst>
              </a:prstGeom>
              <a:noFill/>
              <a:ln w="25400"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ZA" sz="1800" b="1" dirty="0">
                    <a:solidFill>
                      <a:srgbClr val="FFFF00"/>
                    </a:solidFill>
                    <a:effectLst/>
                    <a:latin typeface="Arial" panose="020B0604020202020204" pitchFamily="34" charset="0"/>
                    <a:ea typeface="Arial" panose="020B0604020202020204" pitchFamily="34" charset="0"/>
                  </a:rPr>
                  <a:t>Approximate Extent of Proposed Dam</a:t>
                </a:r>
                <a:endParaRPr lang="en-GB" sz="1800" dirty="0">
                  <a:effectLst/>
                  <a:latin typeface="Arial" panose="020B0604020202020204" pitchFamily="34" charset="0"/>
                  <a:ea typeface="Arial" panose="020B0604020202020204" pitchFamily="34" charset="0"/>
                </a:endParaRPr>
              </a:p>
            </p:txBody>
          </p:sp>
          <p:cxnSp>
            <p:nvCxnSpPr>
              <p:cNvPr id="27" name="Straight Arrow Connector 26"/>
              <p:cNvCxnSpPr/>
              <p:nvPr/>
            </p:nvCxnSpPr>
            <p:spPr>
              <a:xfrm flipH="1">
                <a:off x="1758950" y="850900"/>
                <a:ext cx="133350" cy="381000"/>
              </a:xfrm>
              <a:prstGeom prst="straightConnector1">
                <a:avLst/>
              </a:prstGeom>
              <a:noFill/>
              <a:ln w="38100" cap="flat" cmpd="sng" algn="ctr">
                <a:solidFill>
                  <a:srgbClr val="FF0000"/>
                </a:solidFill>
                <a:prstDash val="solid"/>
                <a:headEnd type="triangle"/>
                <a:tailEnd type="triangle"/>
              </a:ln>
              <a:effectLst/>
            </p:spPr>
          </p:cxnSp>
        </p:grpSp>
      </p:grpSp>
    </p:spTree>
    <p:extLst>
      <p:ext uri="{BB962C8B-B14F-4D97-AF65-F5344CB8AC3E}">
        <p14:creationId xmlns:p14="http://schemas.microsoft.com/office/powerpoint/2010/main" val="3298271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720725" y="2713038"/>
            <a:ext cx="7772400" cy="1122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6600" dirty="0" smtClean="0">
                <a:latin typeface="Monotype Corsiva" pitchFamily="66" charset="0"/>
                <a:ea typeface="ＭＳ Ｐゴシック" pitchFamily="34" charset="-128"/>
              </a:rPr>
              <a:t>- Thank  you -</a:t>
            </a:r>
            <a:endParaRPr lang="en-GB" altLang="en-US" sz="7200" dirty="0" smtClean="0">
              <a:latin typeface="Monotype Corsiva" pitchFamily="66" charset="0"/>
              <a:ea typeface="ＭＳ Ｐゴシック" pitchFamily="34" charset="-128"/>
            </a:endParaRPr>
          </a:p>
        </p:txBody>
      </p:sp>
    </p:spTree>
    <p:extLst>
      <p:ext uri="{BB962C8B-B14F-4D97-AF65-F5344CB8AC3E}">
        <p14:creationId xmlns:p14="http://schemas.microsoft.com/office/powerpoint/2010/main" val="2982937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619250" y="274638"/>
            <a:ext cx="706755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b="1" dirty="0" smtClean="0">
                <a:solidFill>
                  <a:schemeClr val="bg2">
                    <a:lumMod val="25000"/>
                  </a:schemeClr>
                </a:solidFill>
              </a:rPr>
              <a:t>Objective</a:t>
            </a:r>
            <a:br>
              <a:rPr lang="en-US" b="1" dirty="0" smtClean="0">
                <a:solidFill>
                  <a:schemeClr val="bg2">
                    <a:lumMod val="25000"/>
                  </a:schemeClr>
                </a:solidFill>
              </a:rPr>
            </a:br>
            <a:endParaRPr lang="en-US" altLang="en-US" dirty="0" smtClean="0"/>
          </a:p>
        </p:txBody>
      </p:sp>
      <p:sp>
        <p:nvSpPr>
          <p:cNvPr id="9" name="TextBox 7"/>
          <p:cNvSpPr txBox="1">
            <a:spLocks noChangeArrowheads="1"/>
          </p:cNvSpPr>
          <p:nvPr/>
        </p:nvSpPr>
        <p:spPr bwMode="auto">
          <a:xfrm>
            <a:off x="1533525" y="1406525"/>
            <a:ext cx="72390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a:buFont typeface="+mj-lt"/>
              <a:buAutoNum type="arabicPeriod"/>
              <a:defRPr/>
            </a:pPr>
            <a:r>
              <a:rPr lang="en-AU" b="1" dirty="0" err="1" smtClean="0">
                <a:solidFill>
                  <a:srgbClr val="0070C0"/>
                </a:solidFill>
                <a:latin typeface="+mn-lt"/>
              </a:rPr>
              <a:t>Algoa</a:t>
            </a:r>
            <a:r>
              <a:rPr lang="en-AU" b="1" dirty="0" smtClean="0">
                <a:solidFill>
                  <a:srgbClr val="0070C0"/>
                </a:solidFill>
                <a:latin typeface="+mn-lt"/>
              </a:rPr>
              <a:t> </a:t>
            </a:r>
            <a:r>
              <a:rPr lang="en-AU" b="1" dirty="0" smtClean="0">
                <a:solidFill>
                  <a:srgbClr val="0070C0"/>
                </a:solidFill>
                <a:latin typeface="+mn-lt"/>
              </a:rPr>
              <a:t>Reconciliation </a:t>
            </a:r>
            <a:r>
              <a:rPr lang="en-AU" b="1" dirty="0" smtClean="0">
                <a:solidFill>
                  <a:srgbClr val="0070C0"/>
                </a:solidFill>
                <a:latin typeface="+mn-lt"/>
              </a:rPr>
              <a:t>Strategy Support: </a:t>
            </a:r>
            <a:r>
              <a:rPr lang="en-AU" sz="2000" dirty="0" smtClean="0">
                <a:latin typeface="+mn-lt"/>
              </a:rPr>
              <a:t>To </a:t>
            </a:r>
            <a:r>
              <a:rPr lang="en-AU" sz="2000" dirty="0">
                <a:latin typeface="+mn-lt"/>
              </a:rPr>
              <a:t>put in place arrangements and resources for ongoing implementation of the recommendations and maintenance of the </a:t>
            </a:r>
            <a:r>
              <a:rPr lang="en-AU" sz="2000" dirty="0" err="1">
                <a:latin typeface="+mn-lt"/>
              </a:rPr>
              <a:t>Algoa</a:t>
            </a:r>
            <a:r>
              <a:rPr lang="en-AU" sz="2000" dirty="0">
                <a:latin typeface="+mn-lt"/>
              </a:rPr>
              <a:t> Reconciliation </a:t>
            </a:r>
            <a:r>
              <a:rPr lang="en-AU" sz="2000" dirty="0" smtClean="0">
                <a:latin typeface="+mn-lt"/>
              </a:rPr>
              <a:t>Strategy</a:t>
            </a:r>
          </a:p>
          <a:p>
            <a:pPr marL="457200" indent="-457200">
              <a:buFont typeface="+mj-lt"/>
              <a:buAutoNum type="arabicPeriod"/>
              <a:defRPr/>
            </a:pPr>
            <a:endParaRPr lang="en-GB" sz="1400" dirty="0">
              <a:latin typeface="+mn-lt"/>
            </a:endParaRPr>
          </a:p>
          <a:p>
            <a:pPr marL="457200" indent="-457200">
              <a:buFont typeface="+mj-lt"/>
              <a:buAutoNum type="arabicPeriod"/>
              <a:defRPr/>
            </a:pPr>
            <a:r>
              <a:rPr lang="en-AU" b="1" dirty="0" smtClean="0">
                <a:solidFill>
                  <a:srgbClr val="0070C0"/>
                </a:solidFill>
                <a:latin typeface="+mn-lt"/>
              </a:rPr>
              <a:t>Evaluation of Water Use and Allocation in the OFS System: </a:t>
            </a:r>
            <a:r>
              <a:rPr lang="en-AU" sz="2000" dirty="0" smtClean="0">
                <a:latin typeface="+mn-lt"/>
              </a:rPr>
              <a:t>To </a:t>
            </a:r>
            <a:r>
              <a:rPr lang="en-AU" sz="2000" dirty="0">
                <a:latin typeface="+mn-lt"/>
              </a:rPr>
              <a:t>evaluate the efficiency of the Eastern Cape Province Orange River </a:t>
            </a:r>
            <a:r>
              <a:rPr lang="en-AU" sz="2000" dirty="0" smtClean="0">
                <a:latin typeface="+mn-lt"/>
              </a:rPr>
              <a:t>Project</a:t>
            </a:r>
          </a:p>
          <a:p>
            <a:pPr marL="457200" indent="-457200">
              <a:buFont typeface="+mj-lt"/>
              <a:buAutoNum type="arabicPeriod"/>
              <a:defRPr/>
            </a:pPr>
            <a:endParaRPr lang="en-GB" sz="1400" dirty="0">
              <a:latin typeface="+mn-lt"/>
            </a:endParaRPr>
          </a:p>
          <a:p>
            <a:pPr marL="457200" indent="-457200">
              <a:buFont typeface="+mj-lt"/>
              <a:buAutoNum type="arabicPeriod"/>
              <a:defRPr/>
            </a:pPr>
            <a:r>
              <a:rPr lang="en-AU" b="1" dirty="0" smtClean="0">
                <a:solidFill>
                  <a:srgbClr val="0070C0"/>
                </a:solidFill>
                <a:latin typeface="+mn-lt"/>
              </a:rPr>
              <a:t>Additional Balancing Storage for NMBM: </a:t>
            </a:r>
            <a:r>
              <a:rPr lang="en-AU" sz="2000" dirty="0" smtClean="0">
                <a:latin typeface="+mn-lt"/>
              </a:rPr>
              <a:t>To </a:t>
            </a:r>
            <a:r>
              <a:rPr lang="en-AU" sz="2000" dirty="0">
                <a:latin typeface="+mn-lt"/>
              </a:rPr>
              <a:t>remove potential operating system constraints for sustainable delivery of bulk Orange River water supply to the Lower Sundays River Government Water Scheme (LSRGWS) and to Nelson Mandela Bay Municipality (NMBM), for water requirements up to </a:t>
            </a:r>
            <a:r>
              <a:rPr lang="en-AU" sz="2000" dirty="0" smtClean="0">
                <a:latin typeface="+mn-lt"/>
              </a:rPr>
              <a:t>2040</a:t>
            </a:r>
            <a:endParaRPr lang="en-GB" sz="20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1" y="695544"/>
            <a:ext cx="8669986" cy="6162456"/>
          </a:xfrm>
          <a:prstGeom prst="rect">
            <a:avLst/>
          </a:prstGeom>
          <a:noFill/>
          <a:ln w="6350">
            <a:solidFill>
              <a:srgbClr val="000000"/>
            </a:solidFill>
            <a:miter lim="800000"/>
            <a:headEnd/>
            <a:tailEnd/>
          </a:ln>
        </p:spPr>
      </p:pic>
      <p:sp>
        <p:nvSpPr>
          <p:cNvPr id="2" name="TextBox 1"/>
          <p:cNvSpPr txBox="1"/>
          <p:nvPr/>
        </p:nvSpPr>
        <p:spPr>
          <a:xfrm>
            <a:off x="2590801" y="172324"/>
            <a:ext cx="4905374" cy="523220"/>
          </a:xfrm>
          <a:prstGeom prst="rect">
            <a:avLst/>
          </a:prstGeom>
          <a:noFill/>
        </p:spPr>
        <p:txBody>
          <a:bodyPr wrap="square" rtlCol="0">
            <a:spAutoFit/>
          </a:bodyPr>
          <a:lstStyle/>
          <a:p>
            <a:pPr algn="ctr"/>
            <a:r>
              <a:rPr lang="en-AU" sz="2800" b="1" dirty="0">
                <a:solidFill>
                  <a:schemeClr val="bg2">
                    <a:lumMod val="25000"/>
                  </a:schemeClr>
                </a:solidFill>
                <a:latin typeface="+mj-lt"/>
                <a:cs typeface="MS PGothic" charset="0"/>
              </a:rPr>
              <a:t>The </a:t>
            </a:r>
            <a:r>
              <a:rPr lang="en-AU" sz="2800" b="1" dirty="0" err="1">
                <a:solidFill>
                  <a:schemeClr val="bg2">
                    <a:lumMod val="25000"/>
                  </a:schemeClr>
                </a:solidFill>
                <a:latin typeface="+mj-lt"/>
                <a:cs typeface="MS PGothic" charset="0"/>
              </a:rPr>
              <a:t>Algoa</a:t>
            </a:r>
            <a:r>
              <a:rPr lang="en-AU" sz="2800" b="1" dirty="0">
                <a:solidFill>
                  <a:schemeClr val="bg2">
                    <a:lumMod val="25000"/>
                  </a:schemeClr>
                </a:solidFill>
                <a:latin typeface="+mj-lt"/>
                <a:cs typeface="MS PGothic" charset="0"/>
              </a:rPr>
              <a:t> Water Supply System</a:t>
            </a:r>
            <a:endParaRPr lang="en-GB" sz="2800" b="1" dirty="0">
              <a:solidFill>
                <a:schemeClr val="bg2">
                  <a:lumMod val="25000"/>
                </a:schemeClr>
              </a:solidFill>
              <a:latin typeface="+mj-lt"/>
              <a:cs typeface="MS PGothic" charset="0"/>
            </a:endParaRPr>
          </a:p>
        </p:txBody>
      </p:sp>
    </p:spTree>
    <p:extLst>
      <p:ext uri="{BB962C8B-B14F-4D97-AF65-F5344CB8AC3E}">
        <p14:creationId xmlns:p14="http://schemas.microsoft.com/office/powerpoint/2010/main" val="1733793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619250" y="274638"/>
            <a:ext cx="7410450" cy="7254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sz="3600" b="1" dirty="0" smtClean="0">
                <a:solidFill>
                  <a:schemeClr val="bg2">
                    <a:lumMod val="25000"/>
                  </a:schemeClr>
                </a:solidFill>
              </a:rPr>
              <a:t>Strategy Implementation</a:t>
            </a:r>
            <a:r>
              <a:rPr lang="en-US" b="1" dirty="0" smtClean="0">
                <a:solidFill>
                  <a:schemeClr val="bg2">
                    <a:lumMod val="25000"/>
                  </a:schemeClr>
                </a:solidFill>
              </a:rPr>
              <a:t/>
            </a:r>
            <a:br>
              <a:rPr lang="en-US" b="1" dirty="0" smtClean="0">
                <a:solidFill>
                  <a:schemeClr val="bg2">
                    <a:lumMod val="25000"/>
                  </a:schemeClr>
                </a:solidFill>
              </a:rPr>
            </a:br>
            <a:endParaRPr lang="en-US" altLang="en-US" dirty="0" smtClean="0"/>
          </a:p>
        </p:txBody>
      </p:sp>
      <p:sp>
        <p:nvSpPr>
          <p:cNvPr id="9" name="TextBox 7"/>
          <p:cNvSpPr txBox="1">
            <a:spLocks noChangeArrowheads="1"/>
          </p:cNvSpPr>
          <p:nvPr/>
        </p:nvSpPr>
        <p:spPr bwMode="auto">
          <a:xfrm>
            <a:off x="1533524" y="1000125"/>
            <a:ext cx="761047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defRPr/>
            </a:pPr>
            <a:r>
              <a:rPr lang="en-AU" sz="2000" b="1" dirty="0" smtClean="0">
                <a:solidFill>
                  <a:srgbClr val="0070C0"/>
                </a:solidFill>
                <a:latin typeface="+mn-lt"/>
              </a:rPr>
              <a:t>Purpose: ensure long-term water balance of the </a:t>
            </a:r>
            <a:r>
              <a:rPr lang="en-AU" sz="2000" b="1" dirty="0" err="1" smtClean="0">
                <a:solidFill>
                  <a:srgbClr val="0070C0"/>
                </a:solidFill>
                <a:latin typeface="+mn-lt"/>
              </a:rPr>
              <a:t>Algoa</a:t>
            </a:r>
            <a:r>
              <a:rPr lang="en-AU" sz="2000" b="1" dirty="0" smtClean="0">
                <a:solidFill>
                  <a:srgbClr val="0070C0"/>
                </a:solidFill>
                <a:latin typeface="+mn-lt"/>
              </a:rPr>
              <a:t> WSS</a:t>
            </a:r>
          </a:p>
          <a:p>
            <a:pPr marL="457200" indent="-457200">
              <a:buFont typeface="Arial" panose="020B0604020202020204" pitchFamily="34" charset="0"/>
              <a:buChar char="•"/>
              <a:defRPr/>
            </a:pPr>
            <a:r>
              <a:rPr lang="en-US" sz="2000" dirty="0" smtClean="0">
                <a:latin typeface="+mn-lt"/>
              </a:rPr>
              <a:t>Form a </a:t>
            </a:r>
            <a:r>
              <a:rPr lang="en-US" sz="2000" dirty="0">
                <a:latin typeface="+mn-lt"/>
              </a:rPr>
              <a:t>Strategy Steering Committee, supported by an Administrative and Technical Support </a:t>
            </a:r>
            <a:r>
              <a:rPr lang="en-US" sz="2000" dirty="0" smtClean="0">
                <a:latin typeface="+mn-lt"/>
              </a:rPr>
              <a:t>Group </a:t>
            </a:r>
            <a:r>
              <a:rPr lang="en-US" sz="2000" dirty="0">
                <a:solidFill>
                  <a:srgbClr val="FF0000"/>
                </a:solidFill>
                <a:latin typeface="+mn-lt"/>
                <a:sym typeface="Wingdings" panose="05000000000000000000" pitchFamily="2" charset="2"/>
              </a:rPr>
              <a:t></a:t>
            </a:r>
            <a:endParaRPr lang="en-US" sz="2000" dirty="0">
              <a:solidFill>
                <a:srgbClr val="FF0000"/>
              </a:solidFill>
              <a:latin typeface="+mn-lt"/>
            </a:endParaRPr>
          </a:p>
          <a:p>
            <a:pPr marL="457200" indent="-457200">
              <a:buFont typeface="Arial" panose="020B0604020202020204" pitchFamily="34" charset="0"/>
              <a:buChar char="•"/>
              <a:defRPr/>
            </a:pPr>
            <a:r>
              <a:rPr lang="en-US" sz="2000" dirty="0" smtClean="0">
                <a:latin typeface="+mn-lt"/>
              </a:rPr>
              <a:t>Implement WC/WDM </a:t>
            </a:r>
            <a:r>
              <a:rPr lang="en-US" sz="2000" dirty="0" smtClean="0">
                <a:solidFill>
                  <a:srgbClr val="FF0000"/>
                </a:solidFill>
                <a:latin typeface="+mn-lt"/>
                <a:sym typeface="Wingdings" panose="05000000000000000000" pitchFamily="2" charset="2"/>
              </a:rPr>
              <a:t> </a:t>
            </a:r>
            <a:r>
              <a:rPr lang="en-US" sz="1800" dirty="0" smtClean="0">
                <a:solidFill>
                  <a:srgbClr val="FF0000"/>
                </a:solidFill>
                <a:latin typeface="+mn-lt"/>
                <a:sym typeface="Wingdings" panose="05000000000000000000" pitchFamily="2" charset="2"/>
              </a:rPr>
              <a:t>partially successful</a:t>
            </a:r>
            <a:endParaRPr lang="en-US" sz="1800" dirty="0">
              <a:solidFill>
                <a:srgbClr val="FF0000"/>
              </a:solidFill>
              <a:latin typeface="+mn-lt"/>
            </a:endParaRPr>
          </a:p>
          <a:p>
            <a:pPr marL="457200" indent="-457200">
              <a:buFont typeface="Arial" panose="020B0604020202020204" pitchFamily="34" charset="0"/>
              <a:buChar char="•"/>
              <a:defRPr/>
            </a:pPr>
            <a:r>
              <a:rPr lang="en-US" sz="2000" dirty="0" smtClean="0">
                <a:latin typeface="+mn-lt"/>
              </a:rPr>
              <a:t>Optimize operation </a:t>
            </a:r>
            <a:r>
              <a:rPr lang="en-US" sz="2000" dirty="0">
                <a:latin typeface="+mn-lt"/>
              </a:rPr>
              <a:t>of </a:t>
            </a:r>
            <a:r>
              <a:rPr lang="en-US" sz="2000" dirty="0" err="1" smtClean="0">
                <a:latin typeface="+mn-lt"/>
              </a:rPr>
              <a:t>Kouga</a:t>
            </a:r>
            <a:r>
              <a:rPr lang="en-US" sz="2000" dirty="0" smtClean="0">
                <a:latin typeface="+mn-lt"/>
              </a:rPr>
              <a:t>/</a:t>
            </a:r>
            <a:r>
              <a:rPr lang="en-US" sz="2000" dirty="0" err="1" smtClean="0">
                <a:latin typeface="+mn-lt"/>
              </a:rPr>
              <a:t>Loerie</a:t>
            </a:r>
            <a:r>
              <a:rPr lang="en-US" sz="2000" dirty="0" smtClean="0">
                <a:latin typeface="+mn-lt"/>
              </a:rPr>
              <a:t> </a:t>
            </a:r>
            <a:r>
              <a:rPr lang="en-US" sz="2000" dirty="0">
                <a:latin typeface="+mn-lt"/>
              </a:rPr>
              <a:t>system to </a:t>
            </a:r>
            <a:r>
              <a:rPr lang="en-US" sz="2000" dirty="0" err="1" smtClean="0">
                <a:latin typeface="+mn-lt"/>
              </a:rPr>
              <a:t>minimise</a:t>
            </a:r>
            <a:r>
              <a:rPr lang="en-US" sz="2000" dirty="0" smtClean="0">
                <a:latin typeface="+mn-lt"/>
              </a:rPr>
              <a:t> </a:t>
            </a:r>
            <a:r>
              <a:rPr lang="en-US" sz="2000" dirty="0">
                <a:latin typeface="+mn-lt"/>
              </a:rPr>
              <a:t>spillage at </a:t>
            </a:r>
            <a:r>
              <a:rPr lang="en-US" sz="2000" dirty="0" err="1">
                <a:latin typeface="+mn-lt"/>
              </a:rPr>
              <a:t>Loerie</a:t>
            </a:r>
            <a:r>
              <a:rPr lang="en-US" sz="2000" dirty="0">
                <a:latin typeface="+mn-lt"/>
              </a:rPr>
              <a:t> </a:t>
            </a:r>
            <a:r>
              <a:rPr lang="en-US" sz="2000" dirty="0" smtClean="0">
                <a:latin typeface="+mn-lt"/>
              </a:rPr>
              <a:t>Dam </a:t>
            </a:r>
            <a:r>
              <a:rPr lang="en-US" sz="2000" dirty="0">
                <a:solidFill>
                  <a:srgbClr val="FF0000"/>
                </a:solidFill>
                <a:latin typeface="+mn-lt"/>
                <a:sym typeface="Wingdings" panose="05000000000000000000" pitchFamily="2" charset="2"/>
              </a:rPr>
              <a:t></a:t>
            </a:r>
            <a:endParaRPr lang="en-US" sz="2000" dirty="0" smtClean="0">
              <a:latin typeface="+mn-lt"/>
            </a:endParaRPr>
          </a:p>
          <a:p>
            <a:pPr marL="457200" indent="-457200">
              <a:buFont typeface="Arial" panose="020B0604020202020204" pitchFamily="34" charset="0"/>
              <a:buChar char="•"/>
              <a:defRPr/>
            </a:pPr>
            <a:r>
              <a:rPr lang="en-US" sz="2000" dirty="0" smtClean="0">
                <a:latin typeface="+mn-lt"/>
              </a:rPr>
              <a:t>DWS to undertake </a:t>
            </a:r>
            <a:r>
              <a:rPr lang="en-US" sz="2000" dirty="0">
                <a:latin typeface="+mn-lt"/>
              </a:rPr>
              <a:t>a Water Availability Assessment Study (WAAS) of </a:t>
            </a:r>
            <a:r>
              <a:rPr lang="en-US" sz="2000" dirty="0" err="1" smtClean="0">
                <a:latin typeface="+mn-lt"/>
              </a:rPr>
              <a:t>Kouga</a:t>
            </a:r>
            <a:r>
              <a:rPr lang="en-US" sz="2000" dirty="0" smtClean="0">
                <a:latin typeface="+mn-lt"/>
              </a:rPr>
              <a:t>/</a:t>
            </a:r>
            <a:r>
              <a:rPr lang="en-US" sz="2000" dirty="0" err="1" smtClean="0">
                <a:latin typeface="+mn-lt"/>
              </a:rPr>
              <a:t>Loerie</a:t>
            </a:r>
            <a:r>
              <a:rPr lang="en-US" sz="2000" dirty="0" smtClean="0">
                <a:latin typeface="+mn-lt"/>
              </a:rPr>
              <a:t> &amp; Churchill/</a:t>
            </a:r>
            <a:r>
              <a:rPr lang="en-US" sz="2000" dirty="0" err="1" smtClean="0">
                <a:latin typeface="+mn-lt"/>
              </a:rPr>
              <a:t>Impofu</a:t>
            </a:r>
            <a:r>
              <a:rPr lang="en-US" sz="2000" dirty="0" smtClean="0">
                <a:latin typeface="+mn-lt"/>
              </a:rPr>
              <a:t> </a:t>
            </a:r>
            <a:r>
              <a:rPr lang="en-US" sz="2000" dirty="0">
                <a:latin typeface="+mn-lt"/>
              </a:rPr>
              <a:t>systems </a:t>
            </a:r>
            <a:r>
              <a:rPr lang="en-US" sz="1800" dirty="0" smtClean="0">
                <a:solidFill>
                  <a:srgbClr val="FF0000"/>
                </a:solidFill>
                <a:latin typeface="+mn-lt"/>
              </a:rPr>
              <a:t>TOR drafted, planned for 2017/18. To be done following completion of V&amp;V</a:t>
            </a:r>
            <a:endParaRPr lang="en-US" sz="1800" dirty="0">
              <a:solidFill>
                <a:srgbClr val="FF0000"/>
              </a:solidFill>
              <a:latin typeface="+mn-lt"/>
            </a:endParaRPr>
          </a:p>
          <a:p>
            <a:pPr marL="457200" indent="-457200">
              <a:buFont typeface="Arial" panose="020B0604020202020204" pitchFamily="34" charset="0"/>
              <a:buChar char="•"/>
              <a:defRPr/>
            </a:pPr>
            <a:r>
              <a:rPr lang="en-US" sz="2000" dirty="0" smtClean="0">
                <a:latin typeface="+mn-lt"/>
              </a:rPr>
              <a:t>DWS to reinvestigate dam in </a:t>
            </a:r>
            <a:r>
              <a:rPr lang="en-US" sz="2000" dirty="0" err="1" smtClean="0">
                <a:latin typeface="+mn-lt"/>
              </a:rPr>
              <a:t>Kouga</a:t>
            </a:r>
            <a:r>
              <a:rPr lang="en-US" sz="2000" dirty="0" smtClean="0">
                <a:latin typeface="+mn-lt"/>
              </a:rPr>
              <a:t> River </a:t>
            </a:r>
            <a:r>
              <a:rPr lang="en-US" sz="1800" dirty="0" smtClean="0">
                <a:solidFill>
                  <a:srgbClr val="FF0000"/>
                </a:solidFill>
                <a:latin typeface="+mn-lt"/>
              </a:rPr>
              <a:t>On hold to assess </a:t>
            </a:r>
            <a:r>
              <a:rPr lang="en-US" sz="1800" dirty="0" err="1" smtClean="0">
                <a:solidFill>
                  <a:srgbClr val="FF0000"/>
                </a:solidFill>
                <a:latin typeface="+mn-lt"/>
              </a:rPr>
              <a:t>Kouga</a:t>
            </a:r>
            <a:r>
              <a:rPr lang="en-US" sz="1800" dirty="0" smtClean="0">
                <a:solidFill>
                  <a:srgbClr val="FF0000"/>
                </a:solidFill>
                <a:latin typeface="+mn-lt"/>
              </a:rPr>
              <a:t> Dam safety work to be done – now off the cards. To be reassessed.</a:t>
            </a:r>
            <a:endParaRPr lang="en-US" sz="1800" dirty="0">
              <a:solidFill>
                <a:srgbClr val="FF0000"/>
              </a:solidFill>
              <a:latin typeface="+mn-lt"/>
            </a:endParaRPr>
          </a:p>
          <a:p>
            <a:pPr marL="457200" indent="-457200">
              <a:buFont typeface="Arial" panose="020B0604020202020204" pitchFamily="34" charset="0"/>
              <a:buChar char="•"/>
              <a:defRPr/>
            </a:pPr>
            <a:r>
              <a:rPr lang="en-US" sz="2000" dirty="0" smtClean="0">
                <a:latin typeface="+mn-lt"/>
              </a:rPr>
              <a:t>Groundwater development </a:t>
            </a:r>
            <a:r>
              <a:rPr lang="en-US" sz="1800" dirty="0" err="1" smtClean="0">
                <a:solidFill>
                  <a:srgbClr val="FF0000"/>
                </a:solidFill>
                <a:latin typeface="+mn-lt"/>
              </a:rPr>
              <a:t>Coegakop</a:t>
            </a:r>
            <a:r>
              <a:rPr lang="en-US" sz="1800" dirty="0" smtClean="0">
                <a:solidFill>
                  <a:srgbClr val="FF0000"/>
                </a:solidFill>
                <a:latin typeface="+mn-lt"/>
              </a:rPr>
              <a:t> Scheme being implemented</a:t>
            </a:r>
          </a:p>
          <a:p>
            <a:pPr marL="457200" indent="-457200">
              <a:buFont typeface="Arial" panose="020B0604020202020204" pitchFamily="34" charset="0"/>
              <a:buChar char="•"/>
              <a:defRPr/>
            </a:pPr>
            <a:r>
              <a:rPr lang="en-US" sz="2000" dirty="0">
                <a:latin typeface="+mn-lt"/>
              </a:rPr>
              <a:t>A</a:t>
            </a:r>
            <a:r>
              <a:rPr lang="en-US" sz="2000" dirty="0" smtClean="0">
                <a:latin typeface="+mn-lt"/>
              </a:rPr>
              <a:t>dditional </a:t>
            </a:r>
            <a:r>
              <a:rPr lang="en-US" sz="2000" dirty="0">
                <a:latin typeface="+mn-lt"/>
              </a:rPr>
              <a:t>Orange River water </a:t>
            </a:r>
            <a:r>
              <a:rPr lang="en-US" sz="2000" dirty="0" smtClean="0">
                <a:latin typeface="+mn-lt"/>
              </a:rPr>
              <a:t>allocated </a:t>
            </a:r>
            <a:r>
              <a:rPr lang="en-US" sz="2000" dirty="0" smtClean="0">
                <a:solidFill>
                  <a:srgbClr val="FF0000"/>
                </a:solidFill>
                <a:latin typeface="+mn-lt"/>
                <a:sym typeface="Wingdings" panose="05000000000000000000" pitchFamily="2" charset="2"/>
              </a:rPr>
              <a:t> </a:t>
            </a:r>
            <a:r>
              <a:rPr lang="en-US" sz="1800" dirty="0" err="1" smtClean="0">
                <a:solidFill>
                  <a:srgbClr val="FF0000"/>
                </a:solidFill>
                <a:latin typeface="+mn-lt"/>
              </a:rPr>
              <a:t>Nooitgedagt</a:t>
            </a:r>
            <a:r>
              <a:rPr lang="en-US" sz="1800" dirty="0" smtClean="0">
                <a:solidFill>
                  <a:srgbClr val="FF0000"/>
                </a:solidFill>
                <a:latin typeface="+mn-lt"/>
              </a:rPr>
              <a:t> </a:t>
            </a:r>
            <a:r>
              <a:rPr lang="en-US" sz="1800" dirty="0">
                <a:solidFill>
                  <a:srgbClr val="FF0000"/>
                </a:solidFill>
                <a:latin typeface="+mn-lt"/>
              </a:rPr>
              <a:t>Low Level Scheme </a:t>
            </a:r>
            <a:r>
              <a:rPr lang="en-US" sz="1800" dirty="0" smtClean="0">
                <a:solidFill>
                  <a:srgbClr val="FF0000"/>
                </a:solidFill>
                <a:latin typeface="+mn-lt"/>
              </a:rPr>
              <a:t>Phase 1 complete, Phase 2 almost complete, Phase 3 imminent. </a:t>
            </a:r>
          </a:p>
          <a:p>
            <a:pPr marL="457200" indent="-457200">
              <a:buFont typeface="Arial" panose="020B0604020202020204" pitchFamily="34" charset="0"/>
              <a:buChar char="•"/>
              <a:defRPr/>
            </a:pPr>
            <a:r>
              <a:rPr lang="en-US" sz="2000" dirty="0" smtClean="0">
                <a:latin typeface="+mn-lt"/>
              </a:rPr>
              <a:t>Use of treated wastewater planning &amp; design: </a:t>
            </a:r>
            <a:r>
              <a:rPr lang="en-US" sz="2000" dirty="0" err="1" smtClean="0">
                <a:latin typeface="+mn-lt"/>
              </a:rPr>
              <a:t>Fishwater</a:t>
            </a:r>
            <a:r>
              <a:rPr lang="en-US" sz="2000" dirty="0" smtClean="0">
                <a:latin typeface="+mn-lt"/>
              </a:rPr>
              <a:t> Flats WWTW </a:t>
            </a:r>
            <a:r>
              <a:rPr lang="en-US" sz="2000" dirty="0" smtClean="0">
                <a:solidFill>
                  <a:srgbClr val="FF0000"/>
                </a:solidFill>
                <a:latin typeface="+mn-lt"/>
                <a:sym typeface="Wingdings" panose="05000000000000000000" pitchFamily="2" charset="2"/>
              </a:rPr>
              <a:t> </a:t>
            </a:r>
            <a:r>
              <a:rPr lang="en-US" sz="1800" dirty="0" smtClean="0">
                <a:solidFill>
                  <a:srgbClr val="FF0000"/>
                </a:solidFill>
                <a:latin typeface="+mn-lt"/>
                <a:sym typeface="Wingdings" panose="05000000000000000000" pitchFamily="2" charset="2"/>
              </a:rPr>
              <a:t>Phase 1 Design almost complete &amp; EIA approved, </a:t>
            </a:r>
            <a:r>
              <a:rPr lang="en-US" sz="1800" dirty="0" err="1" smtClean="0">
                <a:solidFill>
                  <a:srgbClr val="FF0000"/>
                </a:solidFill>
                <a:latin typeface="+mn-lt"/>
                <a:sym typeface="Wingdings" panose="05000000000000000000" pitchFamily="2" charset="2"/>
              </a:rPr>
              <a:t>Olifantskop</a:t>
            </a:r>
            <a:r>
              <a:rPr lang="en-US" sz="1800" dirty="0" smtClean="0">
                <a:solidFill>
                  <a:srgbClr val="FF0000"/>
                </a:solidFill>
                <a:latin typeface="+mn-lt"/>
                <a:sym typeface="Wingdings" panose="05000000000000000000" pitchFamily="2" charset="2"/>
              </a:rPr>
              <a:t> reservoir partially </a:t>
            </a:r>
            <a:r>
              <a:rPr lang="en-US" sz="1800" dirty="0" err="1" smtClean="0">
                <a:solidFill>
                  <a:srgbClr val="FF0000"/>
                </a:solidFill>
                <a:latin typeface="+mn-lt"/>
                <a:sym typeface="Wingdings" panose="05000000000000000000" pitchFamily="2" charset="2"/>
              </a:rPr>
              <a:t>comple</a:t>
            </a:r>
            <a:endParaRPr lang="en-US" sz="1800" dirty="0">
              <a:latin typeface="+mn-lt"/>
            </a:endParaRPr>
          </a:p>
          <a:p>
            <a:pPr marL="457200" indent="-457200">
              <a:buFont typeface="Arial" panose="020B0604020202020204" pitchFamily="34" charset="0"/>
              <a:buChar char="•"/>
              <a:defRPr/>
            </a:pPr>
            <a:r>
              <a:rPr lang="en-US" sz="2000" dirty="0" smtClean="0">
                <a:latin typeface="+mn-lt"/>
              </a:rPr>
              <a:t>Desalination of seawater </a:t>
            </a:r>
            <a:r>
              <a:rPr lang="en-US" sz="2000" dirty="0">
                <a:solidFill>
                  <a:srgbClr val="FF0000"/>
                </a:solidFill>
                <a:latin typeface="+mn-lt"/>
                <a:sym typeface="Wingdings" panose="05000000000000000000" pitchFamily="2" charset="2"/>
              </a:rPr>
              <a:t> </a:t>
            </a:r>
            <a:r>
              <a:rPr lang="en-US" sz="1800" dirty="0" smtClean="0">
                <a:solidFill>
                  <a:srgbClr val="FF0000"/>
                </a:solidFill>
                <a:latin typeface="+mn-lt"/>
                <a:sym typeface="Wingdings" panose="05000000000000000000" pitchFamily="2" charset="2"/>
              </a:rPr>
              <a:t>Feasibility study done</a:t>
            </a:r>
            <a:endParaRPr lang="en-US" sz="1800" dirty="0" smtClean="0">
              <a:latin typeface="+mn-lt"/>
            </a:endParaRPr>
          </a:p>
        </p:txBody>
      </p:sp>
    </p:spTree>
    <p:extLst>
      <p:ext uri="{BB962C8B-B14F-4D97-AF65-F5344CB8AC3E}">
        <p14:creationId xmlns:p14="http://schemas.microsoft.com/office/powerpoint/2010/main" val="3600041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619250" y="274638"/>
            <a:ext cx="7410450" cy="7254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sz="3600" b="1" dirty="0" smtClean="0">
                <a:solidFill>
                  <a:schemeClr val="bg2">
                    <a:lumMod val="25000"/>
                  </a:schemeClr>
                </a:solidFill>
              </a:rPr>
              <a:t>Strategy Implementation </a:t>
            </a:r>
            <a:r>
              <a:rPr lang="en-US" sz="2800" dirty="0" smtClean="0">
                <a:solidFill>
                  <a:schemeClr val="bg2">
                    <a:lumMod val="25000"/>
                  </a:schemeClr>
                </a:solidFill>
              </a:rPr>
              <a:t>cont.</a:t>
            </a:r>
            <a:r>
              <a:rPr lang="en-US" b="1" dirty="0" smtClean="0">
                <a:solidFill>
                  <a:schemeClr val="bg2">
                    <a:lumMod val="25000"/>
                  </a:schemeClr>
                </a:solidFill>
              </a:rPr>
              <a:t/>
            </a:r>
            <a:br>
              <a:rPr lang="en-US" b="1" dirty="0" smtClean="0">
                <a:solidFill>
                  <a:schemeClr val="bg2">
                    <a:lumMod val="25000"/>
                  </a:schemeClr>
                </a:solidFill>
              </a:rPr>
            </a:br>
            <a:endParaRPr lang="en-US" altLang="en-US" dirty="0" smtClean="0"/>
          </a:p>
        </p:txBody>
      </p:sp>
      <p:sp>
        <p:nvSpPr>
          <p:cNvPr id="9" name="TextBox 7"/>
          <p:cNvSpPr txBox="1">
            <a:spLocks noChangeArrowheads="1"/>
          </p:cNvSpPr>
          <p:nvPr/>
        </p:nvSpPr>
        <p:spPr bwMode="auto">
          <a:xfrm>
            <a:off x="1533524" y="1294110"/>
            <a:ext cx="7610475"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a:buFont typeface="Arial" panose="020B0604020202020204" pitchFamily="34" charset="0"/>
              <a:buChar char="•"/>
              <a:defRPr/>
            </a:pPr>
            <a:r>
              <a:rPr lang="en-US" sz="2000" dirty="0" smtClean="0">
                <a:latin typeface="+mn-lt"/>
              </a:rPr>
              <a:t>Emergency interventions proposed due to 2009/10 drought:</a:t>
            </a:r>
          </a:p>
          <a:p>
            <a:pPr marL="857250" lvl="1" indent="-457200">
              <a:buFont typeface="Arial" panose="020B0604020202020204" pitchFamily="34" charset="0"/>
              <a:buChar char="•"/>
              <a:defRPr/>
            </a:pPr>
            <a:r>
              <a:rPr lang="en-US" sz="1800" dirty="0" smtClean="0">
                <a:latin typeface="+mn-lt"/>
              </a:rPr>
              <a:t>Severe water restrictions </a:t>
            </a:r>
            <a:r>
              <a:rPr lang="en-US" sz="1800" dirty="0" smtClean="0">
                <a:solidFill>
                  <a:srgbClr val="FF0000"/>
                </a:solidFill>
                <a:latin typeface="+mn-lt"/>
                <a:sym typeface="Wingdings" panose="05000000000000000000" pitchFamily="2" charset="2"/>
              </a:rPr>
              <a:t></a:t>
            </a:r>
            <a:endParaRPr lang="en-US" sz="1800" dirty="0">
              <a:solidFill>
                <a:srgbClr val="FF0000"/>
              </a:solidFill>
              <a:latin typeface="+mn-lt"/>
            </a:endParaRPr>
          </a:p>
          <a:p>
            <a:pPr marL="857250" lvl="1" indent="-457200">
              <a:buFont typeface="Arial" panose="020B0604020202020204" pitchFamily="34" charset="0"/>
              <a:buChar char="•"/>
              <a:defRPr/>
            </a:pPr>
            <a:r>
              <a:rPr lang="en-US" sz="1800" dirty="0" smtClean="0">
                <a:latin typeface="+mn-lt"/>
              </a:rPr>
              <a:t>Improved </a:t>
            </a:r>
            <a:r>
              <a:rPr lang="en-US" sz="1800" dirty="0">
                <a:latin typeface="+mn-lt"/>
              </a:rPr>
              <a:t>operation of the </a:t>
            </a:r>
            <a:r>
              <a:rPr lang="en-US" sz="1800" dirty="0" err="1">
                <a:latin typeface="+mn-lt"/>
              </a:rPr>
              <a:t>Kouga</a:t>
            </a:r>
            <a:r>
              <a:rPr lang="en-US" sz="1800" dirty="0">
                <a:latin typeface="+mn-lt"/>
              </a:rPr>
              <a:t> </a:t>
            </a:r>
            <a:r>
              <a:rPr lang="en-US" sz="1800" dirty="0" err="1">
                <a:latin typeface="+mn-lt"/>
              </a:rPr>
              <a:t>Loerie</a:t>
            </a:r>
            <a:r>
              <a:rPr lang="en-US" sz="1800" dirty="0">
                <a:latin typeface="+mn-lt"/>
              </a:rPr>
              <a:t> </a:t>
            </a:r>
            <a:r>
              <a:rPr lang="en-US" sz="1800" dirty="0" smtClean="0">
                <a:latin typeface="+mn-lt"/>
              </a:rPr>
              <a:t>System </a:t>
            </a:r>
            <a:r>
              <a:rPr lang="en-US" sz="1800" dirty="0" smtClean="0">
                <a:solidFill>
                  <a:srgbClr val="FF0000"/>
                </a:solidFill>
                <a:latin typeface="+mn-lt"/>
                <a:sym typeface="Wingdings" panose="05000000000000000000" pitchFamily="2" charset="2"/>
              </a:rPr>
              <a:t></a:t>
            </a:r>
            <a:endParaRPr lang="en-US" sz="1800" dirty="0">
              <a:solidFill>
                <a:srgbClr val="FF0000"/>
              </a:solidFill>
              <a:latin typeface="+mn-lt"/>
            </a:endParaRPr>
          </a:p>
          <a:p>
            <a:pPr marL="857250" lvl="1" indent="-457200">
              <a:buFont typeface="Arial" panose="020B0604020202020204" pitchFamily="34" charset="0"/>
              <a:buChar char="•"/>
              <a:defRPr/>
            </a:pPr>
            <a:r>
              <a:rPr lang="en-US" sz="1800" dirty="0" smtClean="0">
                <a:latin typeface="+mn-lt"/>
              </a:rPr>
              <a:t>Water </a:t>
            </a:r>
            <a:r>
              <a:rPr lang="en-US" sz="1800" dirty="0">
                <a:latin typeface="+mn-lt"/>
              </a:rPr>
              <a:t>Conservation and Water Demand Management (</a:t>
            </a:r>
            <a:r>
              <a:rPr lang="en-US" sz="1800" dirty="0" smtClean="0">
                <a:latin typeface="+mn-lt"/>
              </a:rPr>
              <a:t>WC/WDM) </a:t>
            </a:r>
            <a:r>
              <a:rPr lang="en-US" sz="1800" dirty="0">
                <a:solidFill>
                  <a:srgbClr val="FF0000"/>
                </a:solidFill>
                <a:latin typeface="+mn-lt"/>
                <a:sym typeface="Wingdings" panose="05000000000000000000" pitchFamily="2" charset="2"/>
              </a:rPr>
              <a:t></a:t>
            </a:r>
            <a:endParaRPr lang="en-US" sz="1800" dirty="0">
              <a:solidFill>
                <a:srgbClr val="FF0000"/>
              </a:solidFill>
              <a:latin typeface="+mn-lt"/>
            </a:endParaRPr>
          </a:p>
          <a:p>
            <a:pPr marL="857250" lvl="1" indent="-457200">
              <a:buFont typeface="Arial" panose="020B0604020202020204" pitchFamily="34" charset="0"/>
              <a:buChar char="•"/>
              <a:defRPr/>
            </a:pPr>
            <a:r>
              <a:rPr lang="en-US" sz="1800" dirty="0" err="1" smtClean="0">
                <a:latin typeface="+mn-lt"/>
              </a:rPr>
              <a:t>Nooitgedagt</a:t>
            </a:r>
            <a:r>
              <a:rPr lang="en-US" sz="1800" dirty="0" smtClean="0">
                <a:latin typeface="+mn-lt"/>
              </a:rPr>
              <a:t> </a:t>
            </a:r>
            <a:r>
              <a:rPr lang="en-US" sz="1800" dirty="0">
                <a:latin typeface="+mn-lt"/>
              </a:rPr>
              <a:t>Low-Level Scheme supplied from the Orange </a:t>
            </a:r>
            <a:r>
              <a:rPr lang="en-US" sz="1800" dirty="0" smtClean="0">
                <a:latin typeface="+mn-lt"/>
              </a:rPr>
              <a:t>River </a:t>
            </a:r>
            <a:r>
              <a:rPr lang="en-US" sz="1800" dirty="0">
                <a:solidFill>
                  <a:srgbClr val="FF0000"/>
                </a:solidFill>
                <a:latin typeface="+mn-lt"/>
                <a:sym typeface="Wingdings" panose="05000000000000000000" pitchFamily="2" charset="2"/>
              </a:rPr>
              <a:t></a:t>
            </a:r>
            <a:endParaRPr lang="en-US" sz="1800" dirty="0">
              <a:solidFill>
                <a:srgbClr val="FF0000"/>
              </a:solidFill>
              <a:latin typeface="+mn-lt"/>
            </a:endParaRPr>
          </a:p>
          <a:p>
            <a:pPr marL="857250" lvl="1" indent="-457200">
              <a:buFont typeface="Arial" panose="020B0604020202020204" pitchFamily="34" charset="0"/>
              <a:buChar char="•"/>
              <a:defRPr/>
            </a:pPr>
            <a:r>
              <a:rPr lang="en-US" sz="1800" dirty="0" err="1" smtClean="0">
                <a:latin typeface="+mn-lt"/>
              </a:rPr>
              <a:t>Swartkops</a:t>
            </a:r>
            <a:r>
              <a:rPr lang="en-US" sz="1800" dirty="0" smtClean="0">
                <a:latin typeface="+mn-lt"/>
              </a:rPr>
              <a:t> </a:t>
            </a:r>
            <a:r>
              <a:rPr lang="en-US" sz="1800" dirty="0">
                <a:latin typeface="+mn-lt"/>
              </a:rPr>
              <a:t>desalination of </a:t>
            </a:r>
            <a:r>
              <a:rPr lang="en-US" sz="1800" dirty="0" smtClean="0">
                <a:latin typeface="+mn-lt"/>
              </a:rPr>
              <a:t>seawater </a:t>
            </a:r>
            <a:r>
              <a:rPr lang="en-US" sz="1800" dirty="0" smtClean="0">
                <a:solidFill>
                  <a:srgbClr val="FF0000"/>
                </a:solidFill>
                <a:latin typeface="+mn-lt"/>
              </a:rPr>
              <a:t>discarded in </a:t>
            </a:r>
            <a:r>
              <a:rPr lang="en-US" sz="1800" dirty="0" err="1" smtClean="0">
                <a:solidFill>
                  <a:srgbClr val="FF0000"/>
                </a:solidFill>
                <a:latin typeface="+mn-lt"/>
              </a:rPr>
              <a:t>favour</a:t>
            </a:r>
            <a:r>
              <a:rPr lang="en-US" sz="1800" dirty="0" smtClean="0">
                <a:solidFill>
                  <a:srgbClr val="FF0000"/>
                </a:solidFill>
                <a:latin typeface="+mn-lt"/>
              </a:rPr>
              <a:t> of potential larger desalination scheme</a:t>
            </a:r>
            <a:endParaRPr lang="en-US" sz="1800" dirty="0">
              <a:solidFill>
                <a:srgbClr val="FF0000"/>
              </a:solidFill>
              <a:latin typeface="+mn-lt"/>
            </a:endParaRPr>
          </a:p>
          <a:p>
            <a:pPr marL="857250" lvl="1" indent="-457200">
              <a:buFont typeface="Arial" panose="020B0604020202020204" pitchFamily="34" charset="0"/>
              <a:buChar char="•"/>
              <a:defRPr/>
            </a:pPr>
            <a:r>
              <a:rPr lang="en-US" sz="1800" dirty="0" smtClean="0">
                <a:latin typeface="+mn-lt"/>
              </a:rPr>
              <a:t>Groundwater </a:t>
            </a:r>
            <a:r>
              <a:rPr lang="en-US" sz="1800" dirty="0">
                <a:latin typeface="+mn-lt"/>
              </a:rPr>
              <a:t>abstraction close to existing </a:t>
            </a:r>
            <a:r>
              <a:rPr lang="en-US" sz="1800" dirty="0" smtClean="0">
                <a:latin typeface="+mn-lt"/>
              </a:rPr>
              <a:t>infrastructure </a:t>
            </a:r>
            <a:r>
              <a:rPr lang="en-US" sz="1800" dirty="0" smtClean="0">
                <a:solidFill>
                  <a:srgbClr val="FF0000"/>
                </a:solidFill>
                <a:latin typeface="+mn-lt"/>
                <a:sym typeface="Wingdings" panose="05000000000000000000" pitchFamily="2" charset="2"/>
              </a:rPr>
              <a:t></a:t>
            </a:r>
            <a:endParaRPr lang="en-US" sz="1800" dirty="0" smtClean="0">
              <a:latin typeface="+mn-lt"/>
              <a:sym typeface="Wingdings" panose="05000000000000000000" pitchFamily="2" charset="2"/>
            </a:endParaRPr>
          </a:p>
          <a:p>
            <a:pPr marL="0" indent="0">
              <a:defRPr/>
            </a:pPr>
            <a:endParaRPr lang="en-US" sz="1800" dirty="0">
              <a:latin typeface="+mn-lt"/>
            </a:endParaRPr>
          </a:p>
          <a:p>
            <a:pPr marL="857250" lvl="1" indent="-457200">
              <a:buFont typeface="Arial" panose="020B0604020202020204" pitchFamily="34" charset="0"/>
              <a:buChar char="•"/>
              <a:defRPr/>
            </a:pPr>
            <a:endParaRPr lang="en-US" sz="1800" dirty="0">
              <a:latin typeface="+mn-lt"/>
            </a:endParaRPr>
          </a:p>
          <a:p>
            <a:pPr marL="457200" indent="-457200">
              <a:buFont typeface="Arial" panose="020B0604020202020204" pitchFamily="34" charset="0"/>
              <a:buChar char="•"/>
              <a:defRPr/>
            </a:pPr>
            <a:endParaRPr lang="en-US" sz="2000" dirty="0" smtClean="0">
              <a:latin typeface="+mn-lt"/>
            </a:endParaRPr>
          </a:p>
        </p:txBody>
      </p:sp>
    </p:spTree>
    <p:extLst>
      <p:ext uri="{BB962C8B-B14F-4D97-AF65-F5344CB8AC3E}">
        <p14:creationId xmlns:p14="http://schemas.microsoft.com/office/powerpoint/2010/main" val="887012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801813" y="1714500"/>
            <a:ext cx="6383337" cy="2157413"/>
          </a:xfrm>
          <a:prstGeom prst="round2SameRect">
            <a:avLst/>
          </a:prstGeom>
          <a:gradFill flip="none" rotWithShape="1">
            <a:gsLst>
              <a:gs pos="0">
                <a:schemeClr val="bg2">
                  <a:lumMod val="75000"/>
                </a:schemeClr>
              </a:gs>
              <a:gs pos="100000">
                <a:srgbClr val="FFFFD5"/>
              </a:gs>
            </a:gsLst>
            <a:path path="rect">
              <a:fillToRect l="100000" t="100000"/>
            </a:path>
            <a:tileRect r="-100000" b="-100000"/>
          </a:gradFill>
          <a:ln w="38100">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4400" b="1" dirty="0">
                <a:solidFill>
                  <a:schemeClr val="bg2">
                    <a:lumMod val="25000"/>
                  </a:schemeClr>
                </a:solidFill>
                <a:effectLst>
                  <a:outerShdw blurRad="38100" dist="38100" dir="2700000" algn="tl">
                    <a:srgbClr val="000000">
                      <a:alpha val="43137"/>
                    </a:srgbClr>
                  </a:outerShdw>
                </a:effectLst>
              </a:rPr>
              <a:t>Evaluation of Water Use and Allocation in the OFS System </a:t>
            </a:r>
            <a:endParaRPr lang="en-GB" sz="4400" b="1" dirty="0">
              <a:solidFill>
                <a:schemeClr val="bg2">
                  <a:lumMod val="25000"/>
                </a:schemeClr>
              </a:solidFill>
              <a:effectLst>
                <a:outerShdw blurRad="38100" dist="38100" dir="2700000" algn="tl">
                  <a:srgbClr val="000000">
                    <a:alpha val="43137"/>
                  </a:srgbClr>
                </a:outerShdw>
              </a:effectLst>
            </a:endParaRPr>
          </a:p>
        </p:txBody>
      </p:sp>
      <p:cxnSp>
        <p:nvCxnSpPr>
          <p:cNvPr id="4" name="Straight Connector 3"/>
          <p:cNvCxnSpPr/>
          <p:nvPr/>
        </p:nvCxnSpPr>
        <p:spPr>
          <a:xfrm flipV="1">
            <a:off x="1801813" y="4048125"/>
            <a:ext cx="6383337" cy="12700"/>
          </a:xfrm>
          <a:prstGeom prst="line">
            <a:avLst/>
          </a:prstGeom>
          <a:ln w="1524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rot="16200000">
            <a:off x="117475" y="2625726"/>
            <a:ext cx="3813175" cy="844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b="1" dirty="0" smtClean="0">
                <a:solidFill>
                  <a:schemeClr val="bg2">
                    <a:lumMod val="25000"/>
                  </a:schemeClr>
                </a:solidFill>
              </a:rPr>
              <a:t>Study Area</a:t>
            </a:r>
            <a:br>
              <a:rPr lang="en-US" b="1" dirty="0" smtClean="0">
                <a:solidFill>
                  <a:schemeClr val="bg2">
                    <a:lumMod val="25000"/>
                  </a:schemeClr>
                </a:solidFill>
              </a:rPr>
            </a:br>
            <a:endParaRPr lang="en-US" altLang="en-US" dirty="0" smtClean="0"/>
          </a:p>
        </p:txBody>
      </p:sp>
      <p:pic>
        <p:nvPicPr>
          <p:cNvPr id="21507" name="Picture 3" descr="C:\Users\Erik.vanderBerg\Documents\Projects\400090 R60 ISP - Fish to Sundays\Report Version 1 Feb05\Ch2 Fig 2.15 Schematic of 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800" y="133350"/>
            <a:ext cx="5678488"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bwMode="auto">
          <a:xfrm>
            <a:off x="1577975" y="1304925"/>
            <a:ext cx="7470775" cy="5048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AU" sz="2800" b="1" dirty="0" smtClean="0">
                <a:solidFill>
                  <a:srgbClr val="0070C0"/>
                </a:solidFill>
              </a:rPr>
              <a:t>Surface Water Hydrology </a:t>
            </a:r>
            <a:r>
              <a:rPr lang="en-AU" sz="2800" b="1" dirty="0" smtClean="0">
                <a:solidFill>
                  <a:srgbClr val="0070C0"/>
                </a:solidFill>
              </a:rPr>
              <a:t>&amp; System </a:t>
            </a:r>
            <a:r>
              <a:rPr lang="en-AU" sz="2800" b="1" dirty="0" smtClean="0">
                <a:solidFill>
                  <a:srgbClr val="0070C0"/>
                </a:solidFill>
              </a:rPr>
              <a:t>Analysis:</a:t>
            </a:r>
            <a:endParaRPr lang="en-AU" sz="2800" b="1" dirty="0" smtClean="0">
              <a:solidFill>
                <a:srgbClr val="0070C0"/>
              </a:solidFill>
            </a:endParaRPr>
          </a:p>
          <a:p>
            <a:pPr>
              <a:defRPr/>
            </a:pPr>
            <a:r>
              <a:rPr lang="en-AU" sz="2000" dirty="0" smtClean="0"/>
              <a:t>Assembled WR2012 </a:t>
            </a:r>
            <a:r>
              <a:rPr lang="en-AU" sz="2000" dirty="0" smtClean="0"/>
              <a:t>information for modelling</a:t>
            </a:r>
          </a:p>
          <a:p>
            <a:pPr>
              <a:defRPr/>
            </a:pPr>
            <a:r>
              <a:rPr lang="en-AU" sz="2000" dirty="0" smtClean="0"/>
              <a:t>Updated allocations and current water requirements</a:t>
            </a:r>
            <a:endParaRPr lang="en-AU" sz="2000" dirty="0" smtClean="0"/>
          </a:p>
          <a:p>
            <a:pPr>
              <a:defRPr/>
            </a:pPr>
            <a:r>
              <a:rPr lang="en-AU" altLang="en-US" sz="2000" dirty="0" smtClean="0"/>
              <a:t>Extended </a:t>
            </a:r>
            <a:r>
              <a:rPr lang="en-AU" altLang="en-US" sz="2000" dirty="0" smtClean="0"/>
              <a:t>input </a:t>
            </a:r>
            <a:r>
              <a:rPr lang="en-AU" altLang="en-US" sz="2000" dirty="0" smtClean="0"/>
              <a:t>data up to Sep 2015</a:t>
            </a:r>
            <a:endParaRPr lang="en-AU" altLang="en-US" sz="2000" dirty="0" smtClean="0"/>
          </a:p>
          <a:p>
            <a:pPr>
              <a:defRPr/>
            </a:pPr>
            <a:r>
              <a:rPr lang="en-AU" altLang="en-US" sz="2000" dirty="0" smtClean="0"/>
              <a:t>Updated </a:t>
            </a:r>
            <a:r>
              <a:rPr lang="en-AU" altLang="en-US" sz="2000" dirty="0"/>
              <a:t>WRYM </a:t>
            </a:r>
            <a:r>
              <a:rPr lang="en-AU" altLang="en-US" sz="2000" dirty="0" smtClean="0"/>
              <a:t>of Orange </a:t>
            </a:r>
            <a:r>
              <a:rPr lang="en-AU" altLang="en-US" sz="2000" dirty="0"/>
              <a:t>River Replanning </a:t>
            </a:r>
            <a:r>
              <a:rPr lang="en-AU" altLang="en-US" sz="2000" dirty="0" smtClean="0"/>
              <a:t>Study &amp; calibrated</a:t>
            </a:r>
          </a:p>
          <a:p>
            <a:pPr>
              <a:defRPr/>
            </a:pPr>
            <a:r>
              <a:rPr lang="en-AU" altLang="en-US" sz="2000" dirty="0" smtClean="0"/>
              <a:t>Calibrated WQT Salinity Model to Sep 2015</a:t>
            </a:r>
          </a:p>
          <a:p>
            <a:pPr>
              <a:defRPr/>
            </a:pPr>
            <a:r>
              <a:rPr lang="en-AU" altLang="en-US" sz="2000" dirty="0" smtClean="0"/>
              <a:t>Updated &amp; extended OFS </a:t>
            </a:r>
            <a:r>
              <a:rPr lang="en-AU" altLang="en-US" sz="2000" dirty="0"/>
              <a:t>Real-Time </a:t>
            </a:r>
            <a:r>
              <a:rPr lang="en-AU" altLang="en-US" sz="2000" dirty="0" smtClean="0"/>
              <a:t>Model (had fallen into disuse)</a:t>
            </a:r>
          </a:p>
          <a:p>
            <a:pPr>
              <a:defRPr/>
            </a:pPr>
            <a:r>
              <a:rPr lang="en-US" altLang="en-US" sz="2000" dirty="0"/>
              <a:t>Long term yield analysis </a:t>
            </a:r>
            <a:r>
              <a:rPr lang="en-US" altLang="en-US" sz="2000" dirty="0" smtClean="0"/>
              <a:t>to be </a:t>
            </a:r>
            <a:r>
              <a:rPr lang="en-US" altLang="en-US" sz="2000" dirty="0"/>
              <a:t>run for </a:t>
            </a:r>
            <a:r>
              <a:rPr lang="en-US" altLang="en-US" sz="2000" dirty="0" smtClean="0"/>
              <a:t>current </a:t>
            </a:r>
            <a:r>
              <a:rPr lang="en-US" altLang="en-US" sz="2000" dirty="0"/>
              <a:t>operation of the system </a:t>
            </a:r>
            <a:r>
              <a:rPr lang="en-US" altLang="en-US" sz="2000" dirty="0" smtClean="0"/>
              <a:t>&amp; for </a:t>
            </a:r>
            <a:r>
              <a:rPr lang="en-US" altLang="en-US" sz="2000" dirty="0"/>
              <a:t>selected future development options </a:t>
            </a:r>
            <a:r>
              <a:rPr lang="en-US" altLang="en-US" sz="2000" dirty="0" smtClean="0"/>
              <a:t>&amp;operating scenarios</a:t>
            </a:r>
          </a:p>
          <a:p>
            <a:pPr>
              <a:defRPr/>
            </a:pPr>
            <a:r>
              <a:rPr lang="en-US" altLang="en-US" sz="2000" dirty="0"/>
              <a:t>Calibrated WQT configurations will be used to do first-order evaluations of salinity impacts of proposed future scenarios, including  changes to operating </a:t>
            </a:r>
            <a:r>
              <a:rPr lang="en-US" altLang="en-US" sz="2000" dirty="0" smtClean="0"/>
              <a:t>rules</a:t>
            </a:r>
          </a:p>
          <a:p>
            <a:pPr>
              <a:defRPr/>
            </a:pPr>
            <a:r>
              <a:rPr lang="en-AU" altLang="en-US" sz="2000" dirty="0"/>
              <a:t>OFS Real-Time Model </a:t>
            </a:r>
            <a:r>
              <a:rPr lang="en-AU" altLang="en-US" sz="2000" dirty="0" smtClean="0"/>
              <a:t>is being used to test WUE options</a:t>
            </a:r>
            <a:endParaRPr lang="en-US" altLang="en-US" sz="2000" dirty="0"/>
          </a:p>
          <a:p>
            <a:pPr>
              <a:defRPr/>
            </a:pPr>
            <a:endParaRPr lang="en-US" altLang="en-US" sz="1800" dirty="0"/>
          </a:p>
          <a:p>
            <a:pPr>
              <a:defRPr/>
            </a:pPr>
            <a:endParaRPr lang="en-AU" altLang="en-US" sz="1800" dirty="0" smtClean="0"/>
          </a:p>
          <a:p>
            <a:pPr>
              <a:defRPr/>
            </a:pPr>
            <a:endParaRPr lang="en-AU" altLang="en-US" sz="1800" dirty="0"/>
          </a:p>
          <a:p>
            <a:pPr>
              <a:defRPr/>
            </a:pPr>
            <a:endParaRPr lang="en-AU" altLang="en-US" sz="1800" dirty="0" smtClean="0"/>
          </a:p>
        </p:txBody>
      </p:sp>
      <p:sp>
        <p:nvSpPr>
          <p:cNvPr id="4" name="Title 1"/>
          <p:cNvSpPr>
            <a:spLocks noGrp="1"/>
          </p:cNvSpPr>
          <p:nvPr>
            <p:ph type="title"/>
          </p:nvPr>
        </p:nvSpPr>
        <p:spPr bwMode="auto">
          <a:xfrm>
            <a:off x="1533525" y="93663"/>
            <a:ext cx="7610475" cy="1096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sz="3200" b="1" dirty="0">
                <a:solidFill>
                  <a:schemeClr val="bg2">
                    <a:lumMod val="25000"/>
                  </a:schemeClr>
                </a:solidFill>
              </a:rPr>
              <a:t>Evaluation of Water Use and Allocation in the OFS </a:t>
            </a:r>
            <a:r>
              <a:rPr lang="en-US" sz="3200" b="1" dirty="0" smtClean="0">
                <a:solidFill>
                  <a:schemeClr val="bg2">
                    <a:lumMod val="25000"/>
                  </a:schemeClr>
                </a:solidFill>
              </a:rPr>
              <a:t>System - Progress</a:t>
            </a:r>
            <a:endParaRPr lang="en-US" altLang="en-US" sz="4000" dirty="0" smtClean="0"/>
          </a:p>
        </p:txBody>
      </p:sp>
    </p:spTree>
    <p:extLst>
      <p:ext uri="{BB962C8B-B14F-4D97-AF65-F5344CB8AC3E}">
        <p14:creationId xmlns:p14="http://schemas.microsoft.com/office/powerpoint/2010/main" val="3471173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3984</TotalTime>
  <Words>1363</Words>
  <Application>Microsoft Office PowerPoint</Application>
  <PresentationFormat>On-screen Show (4:3)</PresentationFormat>
  <Paragraphs>223</Paragraphs>
  <Slides>26</Slides>
  <Notes>15</Notes>
  <HiddenSlides>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MS PGothic</vt:lpstr>
      <vt:lpstr>MS PGothic</vt:lpstr>
      <vt:lpstr>Arial</vt:lpstr>
      <vt:lpstr>Calibri</vt:lpstr>
      <vt:lpstr>Gill Sans</vt:lpstr>
      <vt:lpstr>Gill Sans Light</vt:lpstr>
      <vt:lpstr>Monotype Corsiva</vt:lpstr>
      <vt:lpstr>Times New Roman</vt:lpstr>
      <vt:lpstr>Wingdings</vt:lpstr>
      <vt:lpstr>Office Theme</vt:lpstr>
      <vt:lpstr>Acrobat Document</vt:lpstr>
      <vt:lpstr>PowerPoint Presentation</vt:lpstr>
      <vt:lpstr>PowerPoint Presentation</vt:lpstr>
      <vt:lpstr>Objective </vt:lpstr>
      <vt:lpstr>PowerPoint Presentation</vt:lpstr>
      <vt:lpstr>Strategy Implementation </vt:lpstr>
      <vt:lpstr>Strategy Implementation cont. </vt:lpstr>
      <vt:lpstr>PowerPoint Presentation</vt:lpstr>
      <vt:lpstr>Study Area </vt:lpstr>
      <vt:lpstr>Evaluation of Water Use and Allocation in the OFS System - Progress</vt:lpstr>
      <vt:lpstr>PowerPoint Presentation</vt:lpstr>
      <vt:lpstr>Evaluation of Water Use and Allocation in the OFS System - Progress</vt:lpstr>
      <vt:lpstr>Evaluation of Water Use and Allocation in the OFS System - Progress</vt:lpstr>
      <vt:lpstr>Municipal WC/WDM </vt:lpstr>
      <vt:lpstr>PowerPoint Presentation</vt:lpstr>
      <vt:lpstr>Irrigation WUE Short-list</vt:lpstr>
      <vt:lpstr>WRYM: Scenario Analysis</vt:lpstr>
      <vt:lpstr>Operational analysis </vt:lpstr>
      <vt:lpstr>Elandsdrift: 2014 / 2015 Water Year</vt:lpstr>
      <vt:lpstr>Elandsdrift: 2015 / 2016 Water Year</vt:lpstr>
      <vt:lpstr>PowerPoint Presentation</vt:lpstr>
      <vt:lpstr>Water Requirements </vt:lpstr>
      <vt:lpstr>Options considered</vt:lpstr>
      <vt:lpstr>Likely options to evaluate further</vt:lpstr>
      <vt:lpstr>Larger dam near Scheepersvlakte Dam</vt:lpstr>
      <vt:lpstr>Dam at Nooitgedagt WTW</vt:lpstr>
      <vt:lpstr>- 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Erik Van Der Berg</cp:lastModifiedBy>
  <cp:revision>274</cp:revision>
  <cp:lastPrinted>2015-01-28T07:43:32Z</cp:lastPrinted>
  <dcterms:created xsi:type="dcterms:W3CDTF">2012-08-01T10:33:21Z</dcterms:created>
  <dcterms:modified xsi:type="dcterms:W3CDTF">2017-04-18T11:32:39Z</dcterms:modified>
</cp:coreProperties>
</file>